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06" r:id="rId1"/>
  </p:sldMasterIdLst>
  <p:notesMasterIdLst>
    <p:notesMasterId r:id="rId67"/>
  </p:notesMasterIdLst>
  <p:handoutMasterIdLst>
    <p:handoutMasterId r:id="rId68"/>
  </p:handoutMasterIdLst>
  <p:sldIdLst>
    <p:sldId id="1166" r:id="rId2"/>
    <p:sldId id="1167" r:id="rId3"/>
    <p:sldId id="1281" r:id="rId4"/>
    <p:sldId id="380" r:id="rId5"/>
    <p:sldId id="377" r:id="rId6"/>
    <p:sldId id="473" r:id="rId7"/>
    <p:sldId id="471" r:id="rId8"/>
    <p:sldId id="1223" r:id="rId9"/>
    <p:sldId id="1257" r:id="rId10"/>
    <p:sldId id="1274" r:id="rId11"/>
    <p:sldId id="1280" r:id="rId12"/>
    <p:sldId id="411" r:id="rId13"/>
    <p:sldId id="412" r:id="rId14"/>
    <p:sldId id="421" r:id="rId15"/>
    <p:sldId id="422" r:id="rId16"/>
    <p:sldId id="270" r:id="rId17"/>
    <p:sldId id="271" r:id="rId18"/>
    <p:sldId id="1282" r:id="rId19"/>
    <p:sldId id="1227" r:id="rId20"/>
    <p:sldId id="1276" r:id="rId21"/>
    <p:sldId id="1266" r:id="rId22"/>
    <p:sldId id="1278" r:id="rId23"/>
    <p:sldId id="1279" r:id="rId24"/>
    <p:sldId id="1169" r:id="rId25"/>
    <p:sldId id="410" r:id="rId26"/>
    <p:sldId id="420" r:id="rId27"/>
    <p:sldId id="381" r:id="rId28"/>
    <p:sldId id="1201" r:id="rId29"/>
    <p:sldId id="277" r:id="rId30"/>
    <p:sldId id="1252" r:id="rId31"/>
    <p:sldId id="1253" r:id="rId32"/>
    <p:sldId id="1170" r:id="rId33"/>
    <p:sldId id="1172" r:id="rId34"/>
    <p:sldId id="1182" r:id="rId35"/>
    <p:sldId id="1179" r:id="rId36"/>
    <p:sldId id="1181" r:id="rId37"/>
    <p:sldId id="1283" r:id="rId38"/>
    <p:sldId id="1180" r:id="rId39"/>
    <p:sldId id="1183" r:id="rId40"/>
    <p:sldId id="1255" r:id="rId41"/>
    <p:sldId id="1199" r:id="rId42"/>
    <p:sldId id="1200" r:id="rId43"/>
    <p:sldId id="1174" r:id="rId44"/>
    <p:sldId id="1185" r:id="rId45"/>
    <p:sldId id="1186" r:id="rId46"/>
    <p:sldId id="1188" r:id="rId47"/>
    <p:sldId id="1189" r:id="rId48"/>
    <p:sldId id="1190" r:id="rId49"/>
    <p:sldId id="1193" r:id="rId50"/>
    <p:sldId id="1194" r:id="rId51"/>
    <p:sldId id="1195" r:id="rId52"/>
    <p:sldId id="1196" r:id="rId53"/>
    <p:sldId id="1197" r:id="rId54"/>
    <p:sldId id="1248" r:id="rId55"/>
    <p:sldId id="1249" r:id="rId56"/>
    <p:sldId id="1250" r:id="rId57"/>
    <p:sldId id="1240" r:id="rId58"/>
    <p:sldId id="1244" r:id="rId59"/>
    <p:sldId id="1245" r:id="rId60"/>
    <p:sldId id="1242" r:id="rId61"/>
    <p:sldId id="1246" r:id="rId62"/>
    <p:sldId id="1243" r:id="rId63"/>
    <p:sldId id="1247" r:id="rId64"/>
    <p:sldId id="1241" r:id="rId65"/>
    <p:sldId id="1208" r:id="rId66"/>
  </p:sldIdLst>
  <p:sldSz cx="9144000" cy="6858000" type="screen4x3"/>
  <p:notesSz cx="6858000" cy="9296400"/>
  <p:defaultTextStyle>
    <a:defPPr>
      <a:defRPr lang="en-GB"/>
    </a:defPPr>
    <a:lvl1pPr algn="l" defTabSz="449263" rtl="0" fontAlgn="base">
      <a:spcBef>
        <a:spcPct val="0"/>
      </a:spcBef>
      <a:spcAft>
        <a:spcPct val="0"/>
      </a:spcAft>
      <a:defRPr kern="1200">
        <a:solidFill>
          <a:schemeClr val="bg1"/>
        </a:solidFill>
        <a:latin typeface="Arial" pitchFamily="34" charset="0"/>
        <a:ea typeface="MS Gothic" pitchFamily="49" charset="-128"/>
        <a:cs typeface="Arial" pitchFamily="34" charset="0"/>
      </a:defRPr>
    </a:lvl1pPr>
    <a:lvl2pPr marL="457200" algn="l" defTabSz="449263" rtl="0" fontAlgn="base">
      <a:spcBef>
        <a:spcPct val="0"/>
      </a:spcBef>
      <a:spcAft>
        <a:spcPct val="0"/>
      </a:spcAft>
      <a:defRPr kern="1200">
        <a:solidFill>
          <a:schemeClr val="bg1"/>
        </a:solidFill>
        <a:latin typeface="Arial" pitchFamily="34" charset="0"/>
        <a:ea typeface="MS Gothic" pitchFamily="49" charset="-128"/>
        <a:cs typeface="Arial" pitchFamily="34" charset="0"/>
      </a:defRPr>
    </a:lvl2pPr>
    <a:lvl3pPr marL="914400" algn="l" defTabSz="449263" rtl="0" fontAlgn="base">
      <a:spcBef>
        <a:spcPct val="0"/>
      </a:spcBef>
      <a:spcAft>
        <a:spcPct val="0"/>
      </a:spcAft>
      <a:defRPr kern="1200">
        <a:solidFill>
          <a:schemeClr val="bg1"/>
        </a:solidFill>
        <a:latin typeface="Arial" pitchFamily="34" charset="0"/>
        <a:ea typeface="MS Gothic" pitchFamily="49" charset="-128"/>
        <a:cs typeface="Arial" pitchFamily="34" charset="0"/>
      </a:defRPr>
    </a:lvl3pPr>
    <a:lvl4pPr marL="1371600" algn="l" defTabSz="449263" rtl="0" fontAlgn="base">
      <a:spcBef>
        <a:spcPct val="0"/>
      </a:spcBef>
      <a:spcAft>
        <a:spcPct val="0"/>
      </a:spcAft>
      <a:defRPr kern="1200">
        <a:solidFill>
          <a:schemeClr val="bg1"/>
        </a:solidFill>
        <a:latin typeface="Arial" pitchFamily="34" charset="0"/>
        <a:ea typeface="MS Gothic" pitchFamily="49" charset="-128"/>
        <a:cs typeface="Arial" pitchFamily="34" charset="0"/>
      </a:defRPr>
    </a:lvl4pPr>
    <a:lvl5pPr marL="1828800" algn="l" defTabSz="449263" rtl="0" fontAlgn="base">
      <a:spcBef>
        <a:spcPct val="0"/>
      </a:spcBef>
      <a:spcAft>
        <a:spcPct val="0"/>
      </a:spcAft>
      <a:defRPr kern="1200">
        <a:solidFill>
          <a:schemeClr val="bg1"/>
        </a:solidFill>
        <a:latin typeface="Arial" pitchFamily="34" charset="0"/>
        <a:ea typeface="MS Gothic" pitchFamily="49" charset="-128"/>
        <a:cs typeface="Arial" pitchFamily="34" charset="0"/>
      </a:defRPr>
    </a:lvl5pPr>
    <a:lvl6pPr marL="2286000" algn="l" defTabSz="914400" rtl="0" eaLnBrk="1" latinLnBrk="0" hangingPunct="1">
      <a:defRPr kern="1200">
        <a:solidFill>
          <a:schemeClr val="bg1"/>
        </a:solidFill>
        <a:latin typeface="Arial" pitchFamily="34" charset="0"/>
        <a:ea typeface="MS Gothic" pitchFamily="49" charset="-128"/>
        <a:cs typeface="Arial" pitchFamily="34" charset="0"/>
      </a:defRPr>
    </a:lvl6pPr>
    <a:lvl7pPr marL="2743200" algn="l" defTabSz="914400" rtl="0" eaLnBrk="1" latinLnBrk="0" hangingPunct="1">
      <a:defRPr kern="1200">
        <a:solidFill>
          <a:schemeClr val="bg1"/>
        </a:solidFill>
        <a:latin typeface="Arial" pitchFamily="34" charset="0"/>
        <a:ea typeface="MS Gothic" pitchFamily="49" charset="-128"/>
        <a:cs typeface="Arial" pitchFamily="34" charset="0"/>
      </a:defRPr>
    </a:lvl7pPr>
    <a:lvl8pPr marL="3200400" algn="l" defTabSz="914400" rtl="0" eaLnBrk="1" latinLnBrk="0" hangingPunct="1">
      <a:defRPr kern="1200">
        <a:solidFill>
          <a:schemeClr val="bg1"/>
        </a:solidFill>
        <a:latin typeface="Arial" pitchFamily="34" charset="0"/>
        <a:ea typeface="MS Gothic" pitchFamily="49" charset="-128"/>
        <a:cs typeface="Arial" pitchFamily="34" charset="0"/>
      </a:defRPr>
    </a:lvl8pPr>
    <a:lvl9pPr marL="3657600" algn="l" defTabSz="914400" rtl="0" eaLnBrk="1" latinLnBrk="0" hangingPunct="1">
      <a:defRPr kern="1200">
        <a:solidFill>
          <a:schemeClr val="bg1"/>
        </a:solidFill>
        <a:latin typeface="Arial" pitchFamily="34" charset="0"/>
        <a:ea typeface="MS Gothic" pitchFamily="49" charset="-128"/>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33"/>
    <a:srgbClr val="C0504D"/>
    <a:srgbClr val="FFFFFF"/>
    <a:srgbClr val="E6B9B8"/>
    <a:srgbClr val="9BBB59"/>
    <a:srgbClr val="8064A2"/>
    <a:srgbClr val="80643E"/>
    <a:srgbClr val="EAEAEA"/>
    <a:srgbClr val="000000"/>
    <a:srgbClr val="3F6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34" autoAdjust="0"/>
    <p:restoredTop sz="88503" autoAdjust="0"/>
  </p:normalViewPr>
  <p:slideViewPr>
    <p:cSldViewPr>
      <p:cViewPr varScale="1">
        <p:scale>
          <a:sx n="76" d="100"/>
          <a:sy n="76" d="100"/>
        </p:scale>
        <p:origin x="1478" y="43"/>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53" d="100"/>
          <a:sy n="53" d="100"/>
        </p:scale>
        <p:origin x="2844" y="84"/>
      </p:cViewPr>
      <p:guideLst>
        <p:guide orient="horz" pos="2928"/>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cs typeface="+mn-cs"/>
              </a:defRPr>
            </a:lvl1pPr>
          </a:lstStyle>
          <a:p>
            <a:pPr>
              <a:defRPr/>
            </a:pPr>
            <a:endParaRPr lang="es-CL"/>
          </a:p>
        </p:txBody>
      </p:sp>
      <p:sp>
        <p:nvSpPr>
          <p:cNvPr id="3" name="2 Marcador de fecha"/>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cs typeface="+mn-cs"/>
              </a:defRPr>
            </a:lvl1pPr>
          </a:lstStyle>
          <a:p>
            <a:pPr>
              <a:defRPr/>
            </a:pPr>
            <a:fld id="{8845CDBD-1BA5-4BAC-BA86-4B3E74478905}" type="datetimeFigureOut">
              <a:rPr lang="es-CL"/>
              <a:pPr>
                <a:defRPr/>
              </a:pPr>
              <a:t>22-06-2020</a:t>
            </a:fld>
            <a:endParaRPr lang="es-CL"/>
          </a:p>
        </p:txBody>
      </p:sp>
      <p:sp>
        <p:nvSpPr>
          <p:cNvPr id="4" name="3 Marcador de pie de página"/>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cs typeface="+mn-cs"/>
              </a:defRPr>
            </a:lvl1pPr>
          </a:lstStyle>
          <a:p>
            <a:pPr>
              <a:defRPr/>
            </a:pPr>
            <a:endParaRPr lang="es-CL" dirty="0"/>
          </a:p>
        </p:txBody>
      </p:sp>
      <p:sp>
        <p:nvSpPr>
          <p:cNvPr id="5" name="4 Marcador de número de diapositiva"/>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cs typeface="+mn-cs"/>
              </a:defRPr>
            </a:lvl1pPr>
          </a:lstStyle>
          <a:p>
            <a:pPr>
              <a:defRPr/>
            </a:pPr>
            <a:fld id="{B2D21FC1-8476-4AE6-83C1-AA7828FB8399}" type="slidenum">
              <a:rPr lang="es-CL"/>
              <a:pPr>
                <a:defRPr/>
              </a:pPr>
              <a:t>‹Nº›</a:t>
            </a:fld>
            <a:endParaRPr lang="es-CL"/>
          </a:p>
        </p:txBody>
      </p:sp>
    </p:spTree>
    <p:extLst>
      <p:ext uri="{BB962C8B-B14F-4D97-AF65-F5344CB8AC3E}">
        <p14:creationId xmlns:p14="http://schemas.microsoft.com/office/powerpoint/2010/main" val="659479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AutoShape 1"/>
          <p:cNvSpPr>
            <a:spLocks noChangeArrowheads="1"/>
          </p:cNvSpPr>
          <p:nvPr/>
        </p:nvSpPr>
        <p:spPr bwMode="auto">
          <a:xfrm>
            <a:off x="0" y="1"/>
            <a:ext cx="6858000" cy="9296400"/>
          </a:xfrm>
          <a:prstGeom prst="roundRect">
            <a:avLst>
              <a:gd name="adj" fmla="val 23"/>
            </a:avLst>
          </a:prstGeom>
          <a:solidFill>
            <a:srgbClr val="FFFFFF"/>
          </a:solidFill>
          <a:ln w="9360">
            <a:noFill/>
            <a:miter lim="800000"/>
            <a:headEnd/>
            <a:tailEnd/>
          </a:ln>
          <a:effectLst/>
        </p:spPr>
        <p:txBody>
          <a:bodyPr wrap="none" anchor="ctr"/>
          <a:lstStyle/>
          <a:p>
            <a:pPr>
              <a:lnSpc>
                <a:spcPct val="92000"/>
              </a:lnSpc>
              <a:buClr>
                <a:srgbClr val="000000"/>
              </a:buClr>
              <a:buSzPct val="100000"/>
              <a:buFont typeface="Arial" charset="0"/>
              <a:buNone/>
              <a:defRPr/>
            </a:pPr>
            <a:endParaRPr lang="es-ES">
              <a:latin typeface="Arial" charset="0"/>
              <a:ea typeface="+mn-ea"/>
              <a:cs typeface="+mn-cs"/>
            </a:endParaRPr>
          </a:p>
        </p:txBody>
      </p:sp>
      <p:sp>
        <p:nvSpPr>
          <p:cNvPr id="15362" name="AutoShape 2"/>
          <p:cNvSpPr>
            <a:spLocks noChangeArrowheads="1"/>
          </p:cNvSpPr>
          <p:nvPr/>
        </p:nvSpPr>
        <p:spPr bwMode="auto">
          <a:xfrm>
            <a:off x="0" y="1"/>
            <a:ext cx="6858000" cy="9296400"/>
          </a:xfrm>
          <a:prstGeom prst="roundRect">
            <a:avLst>
              <a:gd name="adj" fmla="val 23"/>
            </a:avLst>
          </a:prstGeom>
          <a:solidFill>
            <a:srgbClr val="FFFFFF"/>
          </a:solidFill>
          <a:ln w="9525">
            <a:noFill/>
            <a:round/>
            <a:headEnd/>
            <a:tailEnd/>
          </a:ln>
          <a:effectLst/>
        </p:spPr>
        <p:txBody>
          <a:bodyPr wrap="none" anchor="ctr"/>
          <a:lstStyle/>
          <a:p>
            <a:pPr>
              <a:lnSpc>
                <a:spcPct val="92000"/>
              </a:lnSpc>
              <a:buClr>
                <a:srgbClr val="000000"/>
              </a:buClr>
              <a:buSzPct val="100000"/>
              <a:buFont typeface="Arial" charset="0"/>
              <a:buNone/>
              <a:defRPr/>
            </a:pPr>
            <a:endParaRPr lang="es-ES">
              <a:latin typeface="Arial" charset="0"/>
              <a:ea typeface="+mn-ea"/>
              <a:cs typeface="+mn-cs"/>
            </a:endParaRPr>
          </a:p>
        </p:txBody>
      </p:sp>
      <p:sp>
        <p:nvSpPr>
          <p:cNvPr id="15363" name="Text Box 3"/>
          <p:cNvSpPr txBox="1">
            <a:spLocks noChangeArrowheads="1"/>
          </p:cNvSpPr>
          <p:nvPr/>
        </p:nvSpPr>
        <p:spPr bwMode="auto">
          <a:xfrm>
            <a:off x="0" y="1"/>
            <a:ext cx="2971800" cy="468313"/>
          </a:xfrm>
          <a:prstGeom prst="rect">
            <a:avLst/>
          </a:prstGeom>
          <a:noFill/>
          <a:ln w="9525">
            <a:noFill/>
            <a:round/>
            <a:headEnd/>
            <a:tailEnd/>
          </a:ln>
          <a:effectLst/>
        </p:spPr>
        <p:txBody>
          <a:bodyPr wrap="none" anchor="ctr"/>
          <a:lstStyle/>
          <a:p>
            <a:pPr>
              <a:lnSpc>
                <a:spcPct val="92000"/>
              </a:lnSpc>
              <a:buClr>
                <a:srgbClr val="000000"/>
              </a:buClr>
              <a:buSzPct val="100000"/>
              <a:buFont typeface="Arial" charset="0"/>
              <a:buNone/>
              <a:defRPr/>
            </a:pPr>
            <a:endParaRPr lang="es-ES">
              <a:latin typeface="Arial" charset="0"/>
              <a:ea typeface="+mn-ea"/>
              <a:cs typeface="+mn-cs"/>
            </a:endParaRPr>
          </a:p>
        </p:txBody>
      </p:sp>
      <p:sp>
        <p:nvSpPr>
          <p:cNvPr id="15364" name="Rectangle 4"/>
          <p:cNvSpPr>
            <a:spLocks noGrp="1" noChangeArrowheads="1"/>
          </p:cNvSpPr>
          <p:nvPr>
            <p:ph type="dt"/>
          </p:nvPr>
        </p:nvSpPr>
        <p:spPr bwMode="auto">
          <a:xfrm>
            <a:off x="3884613" y="0"/>
            <a:ext cx="2968625" cy="463550"/>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lnSpc>
                <a:spcPct val="100000"/>
              </a:lnSpc>
              <a:buClr>
                <a:srgbClr val="000000"/>
              </a:buClr>
              <a:buSzPct val="45000"/>
              <a:buFont typeface="StarSymbol" charset="0"/>
              <a:buNone/>
              <a:tabLst>
                <a:tab pos="723900" algn="l"/>
                <a:tab pos="1447800" algn="l"/>
                <a:tab pos="2171700" algn="l"/>
                <a:tab pos="2895600" algn="l"/>
              </a:tabLst>
              <a:defRPr sz="1200">
                <a:solidFill>
                  <a:srgbClr val="000000"/>
                </a:solidFill>
                <a:latin typeface="Times New Roman" pitchFamily="16" charset="0"/>
                <a:ea typeface="+mn-ea"/>
                <a:cs typeface="Lucida Sans Unicode" charset="0"/>
              </a:defRPr>
            </a:lvl1pPr>
          </a:lstStyle>
          <a:p>
            <a:pPr>
              <a:defRPr/>
            </a:pPr>
            <a:endParaRPr lang="en-GB"/>
          </a:p>
        </p:txBody>
      </p:sp>
      <p:sp>
        <p:nvSpPr>
          <p:cNvPr id="31750" name="Rectangle 5"/>
          <p:cNvSpPr>
            <a:spLocks noGrp="1" noRot="1" noChangeAspect="1" noChangeArrowheads="1"/>
          </p:cNvSpPr>
          <p:nvPr>
            <p:ph type="sldImg"/>
          </p:nvPr>
        </p:nvSpPr>
        <p:spPr bwMode="auto">
          <a:xfrm>
            <a:off x="1104900" y="696913"/>
            <a:ext cx="4643438" cy="3484562"/>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6" name="Rectangle 6"/>
          <p:cNvSpPr>
            <a:spLocks noGrp="1" noChangeArrowheads="1"/>
          </p:cNvSpPr>
          <p:nvPr>
            <p:ph type="body"/>
          </p:nvPr>
        </p:nvSpPr>
        <p:spPr bwMode="auto">
          <a:xfrm>
            <a:off x="685801" y="4416426"/>
            <a:ext cx="5483225" cy="41814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s-ES" noProof="0"/>
          </a:p>
        </p:txBody>
      </p:sp>
      <p:sp>
        <p:nvSpPr>
          <p:cNvPr id="15367" name="Text Box 7"/>
          <p:cNvSpPr txBox="1">
            <a:spLocks noChangeArrowheads="1"/>
          </p:cNvSpPr>
          <p:nvPr/>
        </p:nvSpPr>
        <p:spPr bwMode="auto">
          <a:xfrm>
            <a:off x="0" y="8828089"/>
            <a:ext cx="2971800" cy="468312"/>
          </a:xfrm>
          <a:prstGeom prst="rect">
            <a:avLst/>
          </a:prstGeom>
          <a:noFill/>
          <a:ln w="9525">
            <a:noFill/>
            <a:round/>
            <a:headEnd/>
            <a:tailEnd/>
          </a:ln>
          <a:effectLst/>
        </p:spPr>
        <p:txBody>
          <a:bodyPr wrap="none" anchor="ctr"/>
          <a:lstStyle/>
          <a:p>
            <a:pPr>
              <a:lnSpc>
                <a:spcPct val="92000"/>
              </a:lnSpc>
              <a:buClr>
                <a:srgbClr val="000000"/>
              </a:buClr>
              <a:buSzPct val="100000"/>
              <a:buFont typeface="Arial" charset="0"/>
              <a:buNone/>
              <a:defRPr/>
            </a:pPr>
            <a:endParaRPr lang="es-ES">
              <a:latin typeface="Arial" charset="0"/>
              <a:ea typeface="+mn-ea"/>
              <a:cs typeface="+mn-cs"/>
            </a:endParaRPr>
          </a:p>
        </p:txBody>
      </p:sp>
      <p:sp>
        <p:nvSpPr>
          <p:cNvPr id="15368" name="Rectangle 8"/>
          <p:cNvSpPr>
            <a:spLocks noGrp="1" noChangeArrowheads="1"/>
          </p:cNvSpPr>
          <p:nvPr>
            <p:ph type="sldNum"/>
          </p:nvPr>
        </p:nvSpPr>
        <p:spPr bwMode="auto">
          <a:xfrm>
            <a:off x="3884613" y="8829676"/>
            <a:ext cx="2968625" cy="461963"/>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lnSpc>
                <a:spcPct val="100000"/>
              </a:lnSpc>
              <a:buClr>
                <a:srgbClr val="000000"/>
              </a:buClr>
              <a:buSzPct val="45000"/>
              <a:buFont typeface="StarSymbol" charset="0"/>
              <a:buNone/>
              <a:tabLst>
                <a:tab pos="723900" algn="l"/>
                <a:tab pos="1447800" algn="l"/>
                <a:tab pos="2171700" algn="l"/>
                <a:tab pos="2895600" algn="l"/>
              </a:tabLst>
              <a:defRPr sz="1200">
                <a:solidFill>
                  <a:srgbClr val="000000"/>
                </a:solidFill>
                <a:latin typeface="Times New Roman" pitchFamily="16" charset="0"/>
                <a:ea typeface="+mn-ea"/>
                <a:cs typeface="Lucida Sans Unicode" charset="0"/>
              </a:defRPr>
            </a:lvl1pPr>
          </a:lstStyle>
          <a:p>
            <a:pPr>
              <a:defRPr/>
            </a:pPr>
            <a:fld id="{D3D9D6C2-C25D-48CD-B90A-4471089E47A7}" type="slidenum">
              <a:rPr lang="en-GB"/>
              <a:pPr>
                <a:defRPr/>
              </a:pPr>
              <a:t>‹Nº›</a:t>
            </a:fld>
            <a:endParaRPr lang="en-GB"/>
          </a:p>
        </p:txBody>
      </p:sp>
    </p:spTree>
    <p:extLst>
      <p:ext uri="{BB962C8B-B14F-4D97-AF65-F5344CB8AC3E}">
        <p14:creationId xmlns:p14="http://schemas.microsoft.com/office/powerpoint/2010/main" val="425605984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a:p>
        </p:txBody>
      </p:sp>
      <p:sp>
        <p:nvSpPr>
          <p:cNvPr id="4" name="Slide Number Placeholder 3"/>
          <p:cNvSpPr>
            <a:spLocks noGrp="1"/>
          </p:cNvSpPr>
          <p:nvPr>
            <p:ph type="sldNum" sz="quarter" idx="10"/>
          </p:nvPr>
        </p:nvSpPr>
        <p:spPr/>
        <p:txBody>
          <a:bodyPr/>
          <a:lstStyle/>
          <a:p>
            <a:fld id="{5C609315-88CE-496D-B9FC-4CE2C87A1994}" type="slidenum">
              <a:rPr lang="es-CL" smtClean="0"/>
              <a:t>3</a:t>
            </a:fld>
            <a:endParaRPr lang="es-CL"/>
          </a:p>
        </p:txBody>
      </p:sp>
    </p:spTree>
    <p:extLst>
      <p:ext uri="{BB962C8B-B14F-4D97-AF65-F5344CB8AC3E}">
        <p14:creationId xmlns:p14="http://schemas.microsoft.com/office/powerpoint/2010/main" val="769510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dirty="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15</a:t>
            </a:fld>
            <a:endParaRPr lang="en-US"/>
          </a:p>
        </p:txBody>
      </p:sp>
    </p:spTree>
    <p:extLst>
      <p:ext uri="{BB962C8B-B14F-4D97-AF65-F5344CB8AC3E}">
        <p14:creationId xmlns:p14="http://schemas.microsoft.com/office/powerpoint/2010/main" val="2654510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c657f5e12_1_37:notes"/>
          <p:cNvSpPr>
            <a:spLocks noGrp="1" noRot="1" noChangeAspect="1"/>
          </p:cNvSpPr>
          <p:nvPr>
            <p:ph type="sldImg" idx="2"/>
          </p:nvPr>
        </p:nvSpPr>
        <p:spPr>
          <a:xfrm>
            <a:off x="1104900" y="696913"/>
            <a:ext cx="4643400" cy="348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c657f5e12_1_37:notes"/>
          <p:cNvSpPr txBox="1">
            <a:spLocks noGrp="1"/>
          </p:cNvSpPr>
          <p:nvPr>
            <p:ph type="body" idx="1"/>
          </p:nvPr>
        </p:nvSpPr>
        <p:spPr>
          <a:xfrm>
            <a:off x="685801" y="4416426"/>
            <a:ext cx="5483100" cy="4181400"/>
          </a:xfrm>
          <a:prstGeom prst="rect">
            <a:avLst/>
          </a:prstGeom>
        </p:spPr>
        <p:txBody>
          <a:bodyPr spcFirstLastPara="1" wrap="square" lIns="90000" tIns="46800" rIns="90000" bIns="46800" anchor="t" anchorCtr="0">
            <a:noAutofit/>
          </a:bodyPr>
          <a:lstStyle/>
          <a:p>
            <a:pPr marL="0" lvl="0" indent="0" algn="just" rtl="0">
              <a:lnSpc>
                <a:spcPct val="115000"/>
              </a:lnSpc>
              <a:spcBef>
                <a:spcPts val="0"/>
              </a:spcBef>
              <a:spcAft>
                <a:spcPts val="1000"/>
              </a:spcAft>
              <a:buNone/>
            </a:pPr>
            <a:endParaRPr/>
          </a:p>
        </p:txBody>
      </p:sp>
      <p:sp>
        <p:nvSpPr>
          <p:cNvPr id="273" name="Google Shape;273;g5c657f5e12_1_37:notes"/>
          <p:cNvSpPr txBox="1">
            <a:spLocks noGrp="1"/>
          </p:cNvSpPr>
          <p:nvPr>
            <p:ph type="sldNum" idx="12"/>
          </p:nvPr>
        </p:nvSpPr>
        <p:spPr>
          <a:xfrm>
            <a:off x="3884613" y="8829676"/>
            <a:ext cx="2968500" cy="4620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Clr>
                <a:srgbClr val="000000"/>
              </a:buClr>
              <a:buSzPts val="540"/>
              <a:buFont typeface="Noto Sans Symbols"/>
              <a:buNone/>
            </a:pPr>
            <a:fld id="{00000000-1234-1234-1234-123412341234}" type="slidenum">
              <a:rPr lang="es-ES"/>
              <a:t>16</a:t>
            </a:fld>
            <a:endParaRPr/>
          </a:p>
        </p:txBody>
      </p:sp>
    </p:spTree>
    <p:extLst>
      <p:ext uri="{BB962C8B-B14F-4D97-AF65-F5344CB8AC3E}">
        <p14:creationId xmlns:p14="http://schemas.microsoft.com/office/powerpoint/2010/main" val="2163406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c657f5e12_1_44:notes"/>
          <p:cNvSpPr>
            <a:spLocks noGrp="1" noRot="1" noChangeAspect="1"/>
          </p:cNvSpPr>
          <p:nvPr>
            <p:ph type="sldImg" idx="2"/>
          </p:nvPr>
        </p:nvSpPr>
        <p:spPr>
          <a:xfrm>
            <a:off x="1104900" y="696913"/>
            <a:ext cx="4643438" cy="34845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c657f5e12_1_44:notes"/>
          <p:cNvSpPr txBox="1">
            <a:spLocks noGrp="1"/>
          </p:cNvSpPr>
          <p:nvPr>
            <p:ph type="body" idx="1"/>
          </p:nvPr>
        </p:nvSpPr>
        <p:spPr>
          <a:xfrm>
            <a:off x="685801" y="4416426"/>
            <a:ext cx="5483100" cy="4181400"/>
          </a:xfrm>
          <a:prstGeom prst="rect">
            <a:avLst/>
          </a:prstGeom>
        </p:spPr>
        <p:txBody>
          <a:bodyPr spcFirstLastPara="1" wrap="square" lIns="90000" tIns="46800" rIns="90000" bIns="46800" anchor="t" anchorCtr="0">
            <a:noAutofit/>
          </a:bodyPr>
          <a:lstStyle/>
          <a:p>
            <a:pPr marL="0" lvl="0" indent="0" algn="just" rtl="0">
              <a:lnSpc>
                <a:spcPct val="115000"/>
              </a:lnSpc>
              <a:spcBef>
                <a:spcPts val="0"/>
              </a:spcBef>
              <a:spcAft>
                <a:spcPts val="0"/>
              </a:spcAft>
              <a:buNone/>
            </a:pPr>
            <a:r>
              <a:rPr lang="es-ES" sz="1100">
                <a:solidFill>
                  <a:schemeClr val="dk1"/>
                </a:solidFill>
                <a:latin typeface="Arial Narrow"/>
                <a:ea typeface="Arial Narrow"/>
                <a:cs typeface="Arial Narrow"/>
                <a:sym typeface="Arial Narrow"/>
              </a:rPr>
              <a:t>Inicialmente, los autores asociaban que para emprender un proyecto en Big data se debían cumplir 3V: Volumen, Variedad y Velocidad. Sin embargo, como esta es una tecnología en evolución hoy en día se hablan de 5V: Volumen, Variedad, Velocidad, Veracidad y Valor del dato</a:t>
            </a:r>
            <a:endParaRPr sz="1100">
              <a:solidFill>
                <a:schemeClr val="dk1"/>
              </a:solidFill>
              <a:latin typeface="Arial Narrow"/>
              <a:ea typeface="Arial Narrow"/>
              <a:cs typeface="Arial Narrow"/>
              <a:sym typeface="Arial Narrow"/>
            </a:endParaRPr>
          </a:p>
          <a:p>
            <a:pPr marL="457200" lvl="0" indent="-298450" algn="just" rtl="0">
              <a:lnSpc>
                <a:spcPct val="115000"/>
              </a:lnSpc>
              <a:spcBef>
                <a:spcPts val="1000"/>
              </a:spcBef>
              <a:spcAft>
                <a:spcPts val="0"/>
              </a:spcAft>
              <a:buClr>
                <a:schemeClr val="dk1"/>
              </a:buClr>
              <a:buSzPts val="1100"/>
              <a:buFont typeface="Arial Narrow"/>
              <a:buChar char="●"/>
            </a:pPr>
            <a:r>
              <a:rPr lang="es-ES" sz="1100" b="1">
                <a:solidFill>
                  <a:schemeClr val="dk1"/>
                </a:solidFill>
                <a:latin typeface="Arial Narrow"/>
                <a:ea typeface="Arial Narrow"/>
                <a:cs typeface="Arial Narrow"/>
                <a:sym typeface="Arial Narrow"/>
              </a:rPr>
              <a:t>Volumen:</a:t>
            </a:r>
            <a:r>
              <a:rPr lang="es-ES" sz="1100">
                <a:solidFill>
                  <a:schemeClr val="dk1"/>
                </a:solidFill>
                <a:latin typeface="Arial Narrow"/>
                <a:ea typeface="Arial Narrow"/>
                <a:cs typeface="Arial Narrow"/>
                <a:sym typeface="Arial Narrow"/>
              </a:rPr>
              <a:t> Se refiere directamente a sistemas capaces del manejo de grandes cantidades de datos como es procesar Terabytes o Petabytes. Un Terabyte (TB) es igual 1.000.000 MB y un Petabyte (PB) es igual a 1.000.000.000 MB. Este concepto es muy variable y puede que en el futuro se hable de otras unidades de agrupación más grande.</a:t>
            </a:r>
            <a:endParaRPr sz="1100">
              <a:solidFill>
                <a:schemeClr val="dk1"/>
              </a:solidFill>
              <a:latin typeface="Arial Narrow"/>
              <a:ea typeface="Arial Narrow"/>
              <a:cs typeface="Arial Narrow"/>
              <a:sym typeface="Arial Narrow"/>
            </a:endParaRPr>
          </a:p>
          <a:p>
            <a:pPr marL="457200" lvl="0" indent="-298450" algn="just" rtl="0">
              <a:lnSpc>
                <a:spcPct val="115000"/>
              </a:lnSpc>
              <a:spcBef>
                <a:spcPts val="0"/>
              </a:spcBef>
              <a:spcAft>
                <a:spcPts val="0"/>
              </a:spcAft>
              <a:buClr>
                <a:schemeClr val="dk1"/>
              </a:buClr>
              <a:buSzPts val="1100"/>
              <a:buFont typeface="Arial Narrow"/>
              <a:buChar char="●"/>
            </a:pPr>
            <a:r>
              <a:rPr lang="es-ES" sz="1100" b="1">
                <a:solidFill>
                  <a:schemeClr val="dk1"/>
                </a:solidFill>
                <a:latin typeface="Arial Narrow"/>
                <a:ea typeface="Arial Narrow"/>
                <a:cs typeface="Arial Narrow"/>
                <a:sym typeface="Arial Narrow"/>
              </a:rPr>
              <a:t>Variedad:</a:t>
            </a:r>
            <a:r>
              <a:rPr lang="es-ES" sz="1100">
                <a:solidFill>
                  <a:schemeClr val="dk1"/>
                </a:solidFill>
                <a:latin typeface="Arial Narrow"/>
                <a:ea typeface="Arial Narrow"/>
                <a:cs typeface="Arial Narrow"/>
                <a:sym typeface="Arial Narrow"/>
              </a:rPr>
              <a:t> Esto significa la inclusión de fuentes de datos no tradicionales. Información obtenida en diferentes Redes Sociales, en el número cada vez mayor de dispositivos electrónicos conectados, la explotación de sensores que permiten conocer los movimientos y hábitos de vida, de información externa de diversas fuentes, etc.</a:t>
            </a:r>
            <a:endParaRPr sz="1100">
              <a:solidFill>
                <a:schemeClr val="dk1"/>
              </a:solidFill>
              <a:latin typeface="Arial Narrow"/>
              <a:ea typeface="Arial Narrow"/>
              <a:cs typeface="Arial Narrow"/>
              <a:sym typeface="Arial Narrow"/>
            </a:endParaRPr>
          </a:p>
          <a:p>
            <a:pPr marL="457200" lvl="0" indent="-298450" algn="just" rtl="0">
              <a:lnSpc>
                <a:spcPct val="115000"/>
              </a:lnSpc>
              <a:spcBef>
                <a:spcPts val="0"/>
              </a:spcBef>
              <a:spcAft>
                <a:spcPts val="0"/>
              </a:spcAft>
              <a:buClr>
                <a:schemeClr val="dk1"/>
              </a:buClr>
              <a:buSzPts val="1100"/>
              <a:buFont typeface="Arial Narrow"/>
              <a:buChar char="●"/>
            </a:pPr>
            <a:r>
              <a:rPr lang="es-ES" sz="1100" b="1">
                <a:solidFill>
                  <a:schemeClr val="dk1"/>
                </a:solidFill>
                <a:latin typeface="Arial Narrow"/>
                <a:ea typeface="Arial Narrow"/>
                <a:cs typeface="Arial Narrow"/>
                <a:sym typeface="Arial Narrow"/>
              </a:rPr>
              <a:t>Velocidad:</a:t>
            </a:r>
            <a:r>
              <a:rPr lang="es-ES" sz="1100">
                <a:solidFill>
                  <a:schemeClr val="dk1"/>
                </a:solidFill>
                <a:latin typeface="Arial Narrow"/>
                <a:ea typeface="Arial Narrow"/>
                <a:cs typeface="Arial Narrow"/>
                <a:sym typeface="Arial Narrow"/>
              </a:rPr>
              <a:t> Está asociado directamente a los puntos anteriores, es la rapidez con que los datos se reciben, se procesan y se toman decisiones a partir de ellos. No sólo servirá tener grandes volúmenes o variedad de datos si no se pueden trabajar con ellos.</a:t>
            </a:r>
            <a:endParaRPr sz="1100">
              <a:solidFill>
                <a:schemeClr val="dk1"/>
              </a:solidFill>
              <a:latin typeface="Arial Narrow"/>
              <a:ea typeface="Arial Narrow"/>
              <a:cs typeface="Arial Narrow"/>
              <a:sym typeface="Arial Narrow"/>
            </a:endParaRPr>
          </a:p>
          <a:p>
            <a:pPr marL="457200" lvl="0" indent="-298450" algn="just" rtl="0">
              <a:lnSpc>
                <a:spcPct val="115000"/>
              </a:lnSpc>
              <a:spcBef>
                <a:spcPts val="0"/>
              </a:spcBef>
              <a:spcAft>
                <a:spcPts val="0"/>
              </a:spcAft>
              <a:buClr>
                <a:schemeClr val="dk1"/>
              </a:buClr>
              <a:buSzPts val="1100"/>
              <a:buFont typeface="Arial Narrow"/>
              <a:buChar char="●"/>
            </a:pPr>
            <a:r>
              <a:rPr lang="es-ES" sz="1100" b="1">
                <a:solidFill>
                  <a:schemeClr val="dk1"/>
                </a:solidFill>
                <a:latin typeface="Arial Narrow"/>
                <a:ea typeface="Arial Narrow"/>
                <a:cs typeface="Arial Narrow"/>
                <a:sym typeface="Arial Narrow"/>
              </a:rPr>
              <a:t>Veracidad:</a:t>
            </a:r>
            <a:r>
              <a:rPr lang="es-ES" sz="1100">
                <a:solidFill>
                  <a:schemeClr val="dk1"/>
                </a:solidFill>
                <a:latin typeface="Arial Narrow"/>
                <a:ea typeface="Arial Narrow"/>
                <a:cs typeface="Arial Narrow"/>
                <a:sym typeface="Arial Narrow"/>
              </a:rPr>
              <a:t> Es una nueva definición pero muy importante, se refiere a la confianza de los datos, extraer datos de calidad eliminado la imprevisibilidad inherente de algunos, como el tiempo, la economía etc, para, de esta forma, llegar a una correcta toma de decisiones.</a:t>
            </a:r>
            <a:endParaRPr sz="1100">
              <a:solidFill>
                <a:schemeClr val="dk1"/>
              </a:solidFill>
              <a:latin typeface="Arial Narrow"/>
              <a:ea typeface="Arial Narrow"/>
              <a:cs typeface="Arial Narrow"/>
              <a:sym typeface="Arial Narrow"/>
            </a:endParaRPr>
          </a:p>
          <a:p>
            <a:pPr marL="457200" lvl="0" indent="-298450" algn="just" rtl="0">
              <a:lnSpc>
                <a:spcPct val="115000"/>
              </a:lnSpc>
              <a:spcBef>
                <a:spcPts val="0"/>
              </a:spcBef>
              <a:spcAft>
                <a:spcPts val="1000"/>
              </a:spcAft>
              <a:buClr>
                <a:schemeClr val="dk1"/>
              </a:buClr>
              <a:buSzPts val="1100"/>
              <a:buFont typeface="Arial Narrow"/>
              <a:buChar char="●"/>
            </a:pPr>
            <a:r>
              <a:rPr lang="es-ES" sz="1100" b="1">
                <a:solidFill>
                  <a:schemeClr val="dk1"/>
                </a:solidFill>
                <a:latin typeface="Arial Narrow"/>
                <a:ea typeface="Arial Narrow"/>
                <a:cs typeface="Arial Narrow"/>
                <a:sym typeface="Arial Narrow"/>
              </a:rPr>
              <a:t>Valor:</a:t>
            </a:r>
            <a:r>
              <a:rPr lang="es-ES" sz="1100">
                <a:solidFill>
                  <a:schemeClr val="dk1"/>
                </a:solidFill>
                <a:latin typeface="Arial Narrow"/>
                <a:ea typeface="Arial Narrow"/>
                <a:cs typeface="Arial Narrow"/>
                <a:sym typeface="Arial Narrow"/>
              </a:rPr>
              <a:t> También una nueva definición y relacionada a la importancia de los datos almacenados. Primero se debe conocer lo que se quiere conseguir para luego buscar la información, no al revés.</a:t>
            </a:r>
            <a:endParaRPr/>
          </a:p>
        </p:txBody>
      </p:sp>
      <p:sp>
        <p:nvSpPr>
          <p:cNvPr id="281" name="Google Shape;281;g5c657f5e12_1_44:notes"/>
          <p:cNvSpPr txBox="1">
            <a:spLocks noGrp="1"/>
          </p:cNvSpPr>
          <p:nvPr>
            <p:ph type="sldNum" idx="12"/>
          </p:nvPr>
        </p:nvSpPr>
        <p:spPr>
          <a:xfrm>
            <a:off x="3884613" y="8829676"/>
            <a:ext cx="2968500" cy="4620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None/>
            </a:pPr>
            <a:fld id="{00000000-1234-1234-1234-123412341234}" type="slidenum">
              <a:rPr lang="es-ES"/>
              <a:t>17</a:t>
            </a:fld>
            <a:endParaRPr/>
          </a:p>
        </p:txBody>
      </p:sp>
    </p:spTree>
    <p:extLst>
      <p:ext uri="{BB962C8B-B14F-4D97-AF65-F5344CB8AC3E}">
        <p14:creationId xmlns:p14="http://schemas.microsoft.com/office/powerpoint/2010/main" val="1513394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a:p>
        </p:txBody>
      </p:sp>
      <p:sp>
        <p:nvSpPr>
          <p:cNvPr id="4" name="Slide Number Placeholder 3"/>
          <p:cNvSpPr>
            <a:spLocks noGrp="1"/>
          </p:cNvSpPr>
          <p:nvPr>
            <p:ph type="sldNum" sz="quarter" idx="10"/>
          </p:nvPr>
        </p:nvSpPr>
        <p:spPr/>
        <p:txBody>
          <a:bodyPr/>
          <a:lstStyle/>
          <a:p>
            <a:fld id="{5C609315-88CE-496D-B9FC-4CE2C87A1994}" type="slidenum">
              <a:rPr lang="es-CL" smtClean="0"/>
              <a:t>18</a:t>
            </a:fld>
            <a:endParaRPr lang="es-CL"/>
          </a:p>
        </p:txBody>
      </p:sp>
    </p:spTree>
    <p:extLst>
      <p:ext uri="{BB962C8B-B14F-4D97-AF65-F5344CB8AC3E}">
        <p14:creationId xmlns:p14="http://schemas.microsoft.com/office/powerpoint/2010/main" val="108721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dirty="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24</a:t>
            </a:fld>
            <a:endParaRPr lang="en-US"/>
          </a:p>
        </p:txBody>
      </p:sp>
    </p:spTree>
    <p:extLst>
      <p:ext uri="{BB962C8B-B14F-4D97-AF65-F5344CB8AC3E}">
        <p14:creationId xmlns:p14="http://schemas.microsoft.com/office/powerpoint/2010/main" val="35824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dirty="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dirty="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26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a:p>
        </p:txBody>
      </p:sp>
      <p:sp>
        <p:nvSpPr>
          <p:cNvPr id="4" name="Slide Number Placeholder 3"/>
          <p:cNvSpPr>
            <a:spLocks noGrp="1"/>
          </p:cNvSpPr>
          <p:nvPr>
            <p:ph type="sldNum" sz="quarter" idx="10"/>
          </p:nvPr>
        </p:nvSpPr>
        <p:spPr/>
        <p:txBody>
          <a:bodyPr/>
          <a:lstStyle/>
          <a:p>
            <a:fld id="{5C609315-88CE-496D-B9FC-4CE2C87A1994}" type="slidenum">
              <a:rPr lang="es-CL" smtClean="0"/>
              <a:t>27</a:t>
            </a:fld>
            <a:endParaRPr lang="es-CL"/>
          </a:p>
        </p:txBody>
      </p:sp>
    </p:spTree>
    <p:extLst>
      <p:ext uri="{BB962C8B-B14F-4D97-AF65-F5344CB8AC3E}">
        <p14:creationId xmlns:p14="http://schemas.microsoft.com/office/powerpoint/2010/main" val="4098682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31</a:t>
            </a:fld>
            <a:endParaRPr lang="en-US"/>
          </a:p>
        </p:txBody>
      </p:sp>
    </p:spTree>
    <p:extLst>
      <p:ext uri="{BB962C8B-B14F-4D97-AF65-F5344CB8AC3E}">
        <p14:creationId xmlns:p14="http://schemas.microsoft.com/office/powerpoint/2010/main" val="4140106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32</a:t>
            </a:fld>
            <a:endParaRPr lang="en-US"/>
          </a:p>
        </p:txBody>
      </p:sp>
    </p:spTree>
    <p:extLst>
      <p:ext uri="{BB962C8B-B14F-4D97-AF65-F5344CB8AC3E}">
        <p14:creationId xmlns:p14="http://schemas.microsoft.com/office/powerpoint/2010/main" val="126597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33</a:t>
            </a:fld>
            <a:endParaRPr lang="en-US"/>
          </a:p>
        </p:txBody>
      </p:sp>
    </p:spTree>
    <p:extLst>
      <p:ext uri="{BB962C8B-B14F-4D97-AF65-F5344CB8AC3E}">
        <p14:creationId xmlns:p14="http://schemas.microsoft.com/office/powerpoint/2010/main" val="592995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34</a:t>
            </a:fld>
            <a:endParaRPr lang="en-US"/>
          </a:p>
        </p:txBody>
      </p:sp>
    </p:spTree>
    <p:extLst>
      <p:ext uri="{BB962C8B-B14F-4D97-AF65-F5344CB8AC3E}">
        <p14:creationId xmlns:p14="http://schemas.microsoft.com/office/powerpoint/2010/main" val="3448951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35</a:t>
            </a:fld>
            <a:endParaRPr lang="en-US"/>
          </a:p>
        </p:txBody>
      </p:sp>
    </p:spTree>
    <p:extLst>
      <p:ext uri="{BB962C8B-B14F-4D97-AF65-F5344CB8AC3E}">
        <p14:creationId xmlns:p14="http://schemas.microsoft.com/office/powerpoint/2010/main" val="248989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36</a:t>
            </a:fld>
            <a:endParaRPr lang="en-US"/>
          </a:p>
        </p:txBody>
      </p:sp>
    </p:spTree>
    <p:extLst>
      <p:ext uri="{BB962C8B-B14F-4D97-AF65-F5344CB8AC3E}">
        <p14:creationId xmlns:p14="http://schemas.microsoft.com/office/powerpoint/2010/main" val="4168077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38</a:t>
            </a:fld>
            <a:endParaRPr lang="en-US"/>
          </a:p>
        </p:txBody>
      </p:sp>
    </p:spTree>
    <p:extLst>
      <p:ext uri="{BB962C8B-B14F-4D97-AF65-F5344CB8AC3E}">
        <p14:creationId xmlns:p14="http://schemas.microsoft.com/office/powerpoint/2010/main" val="846569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39</a:t>
            </a:fld>
            <a:endParaRPr lang="en-US"/>
          </a:p>
        </p:txBody>
      </p:sp>
    </p:spTree>
    <p:extLst>
      <p:ext uri="{BB962C8B-B14F-4D97-AF65-F5344CB8AC3E}">
        <p14:creationId xmlns:p14="http://schemas.microsoft.com/office/powerpoint/2010/main" val="4232685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40</a:t>
            </a:fld>
            <a:endParaRPr lang="en-US"/>
          </a:p>
        </p:txBody>
      </p:sp>
    </p:spTree>
    <p:extLst>
      <p:ext uri="{BB962C8B-B14F-4D97-AF65-F5344CB8AC3E}">
        <p14:creationId xmlns:p14="http://schemas.microsoft.com/office/powerpoint/2010/main" val="1267292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44</a:t>
            </a:fld>
            <a:endParaRPr lang="en-US"/>
          </a:p>
        </p:txBody>
      </p:sp>
    </p:spTree>
    <p:extLst>
      <p:ext uri="{BB962C8B-B14F-4D97-AF65-F5344CB8AC3E}">
        <p14:creationId xmlns:p14="http://schemas.microsoft.com/office/powerpoint/2010/main" val="2054395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45</a:t>
            </a:fld>
            <a:endParaRPr lang="en-US"/>
          </a:p>
        </p:txBody>
      </p:sp>
    </p:spTree>
    <p:extLst>
      <p:ext uri="{BB962C8B-B14F-4D97-AF65-F5344CB8AC3E}">
        <p14:creationId xmlns:p14="http://schemas.microsoft.com/office/powerpoint/2010/main" val="1183150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47</a:t>
            </a:fld>
            <a:endParaRPr lang="en-US"/>
          </a:p>
        </p:txBody>
      </p:sp>
    </p:spTree>
    <p:extLst>
      <p:ext uri="{BB962C8B-B14F-4D97-AF65-F5344CB8AC3E}">
        <p14:creationId xmlns:p14="http://schemas.microsoft.com/office/powerpoint/2010/main" val="1499142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48</a:t>
            </a:fld>
            <a:endParaRPr lang="en-US"/>
          </a:p>
        </p:txBody>
      </p:sp>
    </p:spTree>
    <p:extLst>
      <p:ext uri="{BB962C8B-B14F-4D97-AF65-F5344CB8AC3E}">
        <p14:creationId xmlns:p14="http://schemas.microsoft.com/office/powerpoint/2010/main" val="3052654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49</a:t>
            </a:fld>
            <a:endParaRPr lang="en-US"/>
          </a:p>
        </p:txBody>
      </p:sp>
    </p:spTree>
    <p:extLst>
      <p:ext uri="{BB962C8B-B14F-4D97-AF65-F5344CB8AC3E}">
        <p14:creationId xmlns:p14="http://schemas.microsoft.com/office/powerpoint/2010/main" val="3403622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50</a:t>
            </a:fld>
            <a:endParaRPr lang="en-US"/>
          </a:p>
        </p:txBody>
      </p:sp>
    </p:spTree>
    <p:extLst>
      <p:ext uri="{BB962C8B-B14F-4D97-AF65-F5344CB8AC3E}">
        <p14:creationId xmlns:p14="http://schemas.microsoft.com/office/powerpoint/2010/main" val="469227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51</a:t>
            </a:fld>
            <a:endParaRPr lang="en-US"/>
          </a:p>
        </p:txBody>
      </p:sp>
    </p:spTree>
    <p:extLst>
      <p:ext uri="{BB962C8B-B14F-4D97-AF65-F5344CB8AC3E}">
        <p14:creationId xmlns:p14="http://schemas.microsoft.com/office/powerpoint/2010/main" val="2357821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52</a:t>
            </a:fld>
            <a:endParaRPr lang="en-US"/>
          </a:p>
        </p:txBody>
      </p:sp>
    </p:spTree>
    <p:extLst>
      <p:ext uri="{BB962C8B-B14F-4D97-AF65-F5344CB8AC3E}">
        <p14:creationId xmlns:p14="http://schemas.microsoft.com/office/powerpoint/2010/main" val="3417391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53</a:t>
            </a:fld>
            <a:endParaRPr lang="en-US"/>
          </a:p>
        </p:txBody>
      </p:sp>
    </p:spTree>
    <p:extLst>
      <p:ext uri="{BB962C8B-B14F-4D97-AF65-F5344CB8AC3E}">
        <p14:creationId xmlns:p14="http://schemas.microsoft.com/office/powerpoint/2010/main" val="3295270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54</a:t>
            </a:fld>
            <a:endParaRPr lang="en-US"/>
          </a:p>
        </p:txBody>
      </p:sp>
    </p:spTree>
    <p:extLst>
      <p:ext uri="{BB962C8B-B14F-4D97-AF65-F5344CB8AC3E}">
        <p14:creationId xmlns:p14="http://schemas.microsoft.com/office/powerpoint/2010/main" val="283548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55</a:t>
            </a:fld>
            <a:endParaRPr lang="en-US"/>
          </a:p>
        </p:txBody>
      </p:sp>
    </p:spTree>
    <p:extLst>
      <p:ext uri="{BB962C8B-B14F-4D97-AF65-F5344CB8AC3E}">
        <p14:creationId xmlns:p14="http://schemas.microsoft.com/office/powerpoint/2010/main" val="4223550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56</a:t>
            </a:fld>
            <a:endParaRPr lang="en-US"/>
          </a:p>
        </p:txBody>
      </p:sp>
    </p:spTree>
    <p:extLst>
      <p:ext uri="{BB962C8B-B14F-4D97-AF65-F5344CB8AC3E}">
        <p14:creationId xmlns:p14="http://schemas.microsoft.com/office/powerpoint/2010/main" val="851474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lugar de exponer los diferentes recursos de hardware de la máquina de manera discreta (es decir, 1 procesador y "x" GB de RAM... para cada aplicación), </a:t>
            </a:r>
            <a:endParaRPr lang="en-US" dirty="0"/>
          </a:p>
        </p:txBody>
      </p:sp>
      <p:sp>
        <p:nvSpPr>
          <p:cNvPr id="4" name="Slide Number Placeholder 3"/>
          <p:cNvSpPr>
            <a:spLocks noGrp="1"/>
          </p:cNvSpPr>
          <p:nvPr>
            <p:ph type="sldNum"/>
          </p:nvPr>
        </p:nvSpPr>
        <p:spPr/>
        <p:txBody>
          <a:bodyPr/>
          <a:lstStyle/>
          <a:p>
            <a:pPr>
              <a:defRPr/>
            </a:pPr>
            <a:fld id="{D3D9D6C2-C25D-48CD-B90A-4471089E47A7}" type="slidenum">
              <a:rPr lang="en-GB" smtClean="0"/>
              <a:pPr>
                <a:defRPr/>
              </a:pPr>
              <a:t>61</a:t>
            </a:fld>
            <a:endParaRPr lang="en-GB"/>
          </a:p>
        </p:txBody>
      </p:sp>
    </p:spTree>
    <p:extLst>
      <p:ext uri="{BB962C8B-B14F-4D97-AF65-F5344CB8AC3E}">
        <p14:creationId xmlns:p14="http://schemas.microsoft.com/office/powerpoint/2010/main" val="647871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dirty="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a:p>
        </p:txBody>
      </p:sp>
      <p:sp>
        <p:nvSpPr>
          <p:cNvPr id="4" name="Slide Number Placeholder 3"/>
          <p:cNvSpPr>
            <a:spLocks noGrp="1"/>
          </p:cNvSpPr>
          <p:nvPr>
            <p:ph type="sldNum" sz="quarter" idx="10"/>
          </p:nvPr>
        </p:nvSpPr>
        <p:spPr/>
        <p:txBody>
          <a:bodyPr/>
          <a:lstStyle/>
          <a:p>
            <a:fld id="{5C609315-88CE-496D-B9FC-4CE2C87A1994}" type="slidenum">
              <a:rPr lang="es-CL" smtClean="0"/>
              <a:t>65</a:t>
            </a:fld>
            <a:endParaRPr lang="es-CL"/>
          </a:p>
        </p:txBody>
      </p:sp>
    </p:spTree>
    <p:extLst>
      <p:ext uri="{BB962C8B-B14F-4D97-AF65-F5344CB8AC3E}">
        <p14:creationId xmlns:p14="http://schemas.microsoft.com/office/powerpoint/2010/main" val="418668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dirty="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a:p>
        </p:txBody>
      </p:sp>
      <p:sp>
        <p:nvSpPr>
          <p:cNvPr id="4" name="Slide Number Placeholder 3"/>
          <p:cNvSpPr>
            <a:spLocks noGrp="1"/>
          </p:cNvSpPr>
          <p:nvPr>
            <p:ph type="sldNum" sz="quarter" idx="10"/>
          </p:nvPr>
        </p:nvSpPr>
        <p:spPr/>
        <p:txBody>
          <a:bodyPr/>
          <a:lstStyle/>
          <a:p>
            <a:fld id="{5C609315-88CE-496D-B9FC-4CE2C87A1994}" type="slidenum">
              <a:rPr lang="es-CL" smtClean="0"/>
              <a:t>11</a:t>
            </a:fld>
            <a:endParaRPr lang="es-CL"/>
          </a:p>
        </p:txBody>
      </p:sp>
    </p:spTree>
    <p:extLst>
      <p:ext uri="{BB962C8B-B14F-4D97-AF65-F5344CB8AC3E}">
        <p14:creationId xmlns:p14="http://schemas.microsoft.com/office/powerpoint/2010/main" val="105102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dirty="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12</a:t>
            </a:fld>
            <a:endParaRPr lang="en-US"/>
          </a:p>
        </p:txBody>
      </p:sp>
    </p:spTree>
    <p:extLst>
      <p:ext uri="{BB962C8B-B14F-4D97-AF65-F5344CB8AC3E}">
        <p14:creationId xmlns:p14="http://schemas.microsoft.com/office/powerpoint/2010/main" val="173948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dirty="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13</a:t>
            </a:fld>
            <a:endParaRPr lang="en-US"/>
          </a:p>
        </p:txBody>
      </p:sp>
    </p:spTree>
    <p:extLst>
      <p:ext uri="{BB962C8B-B14F-4D97-AF65-F5344CB8AC3E}">
        <p14:creationId xmlns:p14="http://schemas.microsoft.com/office/powerpoint/2010/main" val="224236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L" dirty="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9394CAAC-D2B8-4B5B-97E5-D5F289F0B64D}" type="slidenum">
              <a:rPr lang="en-US" smtClean="0"/>
              <a:pPr eaLnBrk="1" hangingPunct="1"/>
              <a:t>14</a:t>
            </a:fld>
            <a:endParaRPr lang="en-US"/>
          </a:p>
        </p:txBody>
      </p:sp>
    </p:spTree>
    <p:extLst>
      <p:ext uri="{BB962C8B-B14F-4D97-AF65-F5344CB8AC3E}">
        <p14:creationId xmlns:p14="http://schemas.microsoft.com/office/powerpoint/2010/main" val="434537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69C5CF2D-817A-FD46-807A-4C867BCFFF27}" type="datetimeFigureOut">
              <a:rPr lang="es-ES" smtClean="0"/>
              <a:t>22/06/2020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4F241F1-C13E-9A45-BBA3-F7509E17B729}" type="slidenum">
              <a:rPr lang="es-ES" smtClean="0"/>
              <a:t>‹Nº›</a:t>
            </a:fld>
            <a:endParaRPr lang="es-ES"/>
          </a:p>
        </p:txBody>
      </p:sp>
      <p:pic>
        <p:nvPicPr>
          <p:cNvPr id="7" name="Imagen 6" descr="Esc. Ingeniería-08.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7777" y="292526"/>
            <a:ext cx="3300441" cy="1114636"/>
          </a:xfrm>
          <a:prstGeom prst="rect">
            <a:avLst/>
          </a:prstGeom>
        </p:spPr>
      </p:pic>
      <p:pic>
        <p:nvPicPr>
          <p:cNvPr id="8" name="Imagen 7"/>
          <p:cNvPicPr>
            <a:picLocks noChangeAspect="1"/>
          </p:cNvPicPr>
          <p:nvPr userDrawn="1"/>
        </p:nvPicPr>
        <p:blipFill rotWithShape="1">
          <a:blip r:embed="rId3" cstate="print">
            <a:extLst>
              <a:ext uri="{28A0092B-C50C-407E-A947-70E740481C1C}">
                <a14:useLocalDpi xmlns:a14="http://schemas.microsoft.com/office/drawing/2010/main" val="0"/>
              </a:ext>
            </a:extLst>
          </a:blip>
          <a:srcRect l="25328" t="29701" r="721" b="-1389"/>
          <a:stretch/>
        </p:blipFill>
        <p:spPr>
          <a:xfrm>
            <a:off x="6724184" y="453800"/>
            <a:ext cx="1448215" cy="792088"/>
          </a:xfrm>
          <a:prstGeom prst="rect">
            <a:avLst/>
          </a:prstGeom>
        </p:spPr>
      </p:pic>
    </p:spTree>
    <p:extLst>
      <p:ext uri="{BB962C8B-B14F-4D97-AF65-F5344CB8AC3E}">
        <p14:creationId xmlns:p14="http://schemas.microsoft.com/office/powerpoint/2010/main" val="3944210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69C5CF2D-817A-FD46-807A-4C867BCFFF27}" type="datetimeFigureOut">
              <a:rPr lang="es-ES" smtClean="0"/>
              <a:t>22/06/2020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274786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69C5CF2D-817A-FD46-807A-4C867BCFFF27}" type="datetimeFigureOut">
              <a:rPr lang="es-ES" smtClean="0"/>
              <a:t>22/06/2020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197646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69C5CF2D-817A-FD46-807A-4C867BCFFF27}" type="datetimeFigureOut">
              <a:rPr lang="es-ES" smtClean="0"/>
              <a:t>22/06/2020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145960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5562600" cy="1143000"/>
          </a:xfrm>
        </p:spPr>
        <p:txBody>
          <a:bodyPr>
            <a:normAutofit/>
          </a:bodyPr>
          <a:lstStyle>
            <a:lvl1pPr algn="l">
              <a:defRPr sz="3400" baseline="0"/>
            </a:lvl1pPr>
          </a:lstStyle>
          <a:p>
            <a:r>
              <a:rPr lang="es-ES_tradnl" dirty="0"/>
              <a:t>Clic para editar título</a:t>
            </a:r>
            <a:endParaRPr lang="es-ES" dirty="0"/>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69C5CF2D-817A-FD46-807A-4C867BCFFF27}" type="datetimeFigureOut">
              <a:rPr lang="es-ES" smtClean="0"/>
              <a:t>22/06/2020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191288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69C5CF2D-817A-FD46-807A-4C867BCFFF27}" type="datetimeFigureOut">
              <a:rPr lang="es-ES" smtClean="0"/>
              <a:t>22/06/2020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111769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9C5CF2D-817A-FD46-807A-4C867BCFFF27}" type="datetimeFigureOut">
              <a:rPr lang="es-ES" smtClean="0"/>
              <a:t>22/06/2020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4182145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69C5CF2D-817A-FD46-807A-4C867BCFFF27}" type="datetimeFigureOut">
              <a:rPr lang="es-ES" smtClean="0"/>
              <a:t>22/06/2020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324345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69C5CF2D-817A-FD46-807A-4C867BCFFF27}" type="datetimeFigureOut">
              <a:rPr lang="es-ES" smtClean="0"/>
              <a:t>22/06/2020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120257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69C5CF2D-817A-FD46-807A-4C867BCFFF27}" type="datetimeFigureOut">
              <a:rPr lang="es-ES" smtClean="0"/>
              <a:t>22/06/2020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3758497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9C5CF2D-817A-FD46-807A-4C867BCFFF27}" type="datetimeFigureOut">
              <a:rPr lang="es-ES" smtClean="0"/>
              <a:t>22/06/2020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1054043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69C5CF2D-817A-FD46-807A-4C867BCFFF27}" type="datetimeFigureOut">
              <a:rPr lang="es-ES" smtClean="0"/>
              <a:t>22/06/2020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4F241F1-C13E-9A45-BBA3-F7509E17B729}" type="slidenum">
              <a:rPr lang="es-ES" smtClean="0"/>
              <a:t>‹Nº›</a:t>
            </a:fld>
            <a:endParaRPr lang="es-ES"/>
          </a:p>
        </p:txBody>
      </p:sp>
    </p:spTree>
    <p:extLst>
      <p:ext uri="{BB962C8B-B14F-4D97-AF65-F5344CB8AC3E}">
        <p14:creationId xmlns:p14="http://schemas.microsoft.com/office/powerpoint/2010/main" val="3945819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C5CF2D-817A-FD46-807A-4C867BCFFF27}" type="datetimeFigureOut">
              <a:rPr lang="es-ES" smtClean="0"/>
              <a:t>22/06/2020</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991198" y="623504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F241F1-C13E-9A45-BBA3-F7509E17B729}" type="slidenum">
              <a:rPr lang="es-ES" smtClean="0"/>
              <a:t>‹Nº›</a:t>
            </a:fld>
            <a:endParaRPr lang="es-ES"/>
          </a:p>
        </p:txBody>
      </p:sp>
      <p:sp>
        <p:nvSpPr>
          <p:cNvPr id="7" name="Rectángulo 6"/>
          <p:cNvSpPr/>
          <p:nvPr userDrawn="1"/>
        </p:nvSpPr>
        <p:spPr>
          <a:xfrm>
            <a:off x="13522" y="6600170"/>
            <a:ext cx="257830" cy="25783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Rectángulo 7"/>
          <p:cNvSpPr/>
          <p:nvPr userDrawn="1"/>
        </p:nvSpPr>
        <p:spPr>
          <a:xfrm>
            <a:off x="256108" y="6600170"/>
            <a:ext cx="8887891" cy="257830"/>
          </a:xfrm>
          <a:prstGeom prst="rect">
            <a:avLst/>
          </a:prstGeom>
          <a:solidFill>
            <a:srgbClr val="FFD31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78014572"/>
      </p:ext>
    </p:extLst>
  </p:cSld>
  <p:clrMap bg1="lt1" tx1="dk1" bg2="lt2" tx2="dk2" accent1="accent1" accent2="accent2" accent3="accent3" accent4="accent4" accent5="accent5" accent6="accent6" hlink="hlink" folHlink="folHlink"/>
  <p:sldLayoutIdLst>
    <p:sldLayoutId id="2147484107" r:id="rId1"/>
    <p:sldLayoutId id="2147484119"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tif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681182" y="1748010"/>
            <a:ext cx="7772400" cy="1470025"/>
          </a:xfrm>
        </p:spPr>
        <p:txBody>
          <a:bodyPr>
            <a:noAutofit/>
          </a:bodyPr>
          <a:lstStyle/>
          <a:p>
            <a:r>
              <a:rPr lang="es-ES" sz="3200" b="1" dirty="0"/>
              <a:t>Diplomado en Big Data y Ciencia de Datos para Negocios</a:t>
            </a:r>
            <a:br>
              <a:rPr lang="es-CL" sz="3200" b="1" dirty="0"/>
            </a:br>
            <a:r>
              <a:rPr lang="es-CL" sz="1600" b="1" dirty="0"/>
              <a:t> </a:t>
            </a:r>
            <a:br>
              <a:rPr lang="es-CL" sz="3200" b="1" dirty="0"/>
            </a:br>
            <a:r>
              <a:rPr lang="es-CL" sz="3200" b="1" dirty="0"/>
              <a:t> </a:t>
            </a:r>
            <a:r>
              <a:rPr lang="es-CL" sz="3200" dirty="0"/>
              <a:t>Curso: </a:t>
            </a:r>
            <a:r>
              <a:rPr lang="pt-BR" sz="3200" dirty="0"/>
              <a:t>Arquitectura e Infraestructura para Big Data y Data Science</a:t>
            </a:r>
            <a:br>
              <a:rPr lang="es-CL" sz="3200" dirty="0"/>
            </a:br>
            <a:r>
              <a:rPr lang="es-CL" sz="1600" dirty="0"/>
              <a:t> </a:t>
            </a:r>
            <a:endParaRPr lang="es-CL" sz="3200" dirty="0"/>
          </a:p>
        </p:txBody>
      </p:sp>
      <p:sp>
        <p:nvSpPr>
          <p:cNvPr id="5" name="Subtítulo 4"/>
          <p:cNvSpPr>
            <a:spLocks noGrp="1"/>
          </p:cNvSpPr>
          <p:nvPr>
            <p:ph type="subTitle" idx="1"/>
          </p:nvPr>
        </p:nvSpPr>
        <p:spPr>
          <a:xfrm>
            <a:off x="1366982" y="3501008"/>
            <a:ext cx="6400800" cy="1752600"/>
          </a:xfrm>
        </p:spPr>
        <p:txBody>
          <a:bodyPr>
            <a:normAutofit/>
          </a:bodyPr>
          <a:lstStyle/>
          <a:p>
            <a:r>
              <a:rPr lang="es-CL" sz="2000" dirty="0"/>
              <a:t>Educación Profesional</a:t>
            </a:r>
          </a:p>
          <a:p>
            <a:r>
              <a:rPr lang="es-CL" sz="2000" dirty="0"/>
              <a:t>Escuela de Ingeniería UC</a:t>
            </a:r>
          </a:p>
          <a:p>
            <a:endParaRPr lang="es-CL" sz="2000" dirty="0"/>
          </a:p>
          <a:p>
            <a:r>
              <a:rPr lang="es-CL" sz="2000" dirty="0"/>
              <a:t>Relatores: Leidy Ortiz, Néstor Campos</a:t>
            </a:r>
          </a:p>
        </p:txBody>
      </p:sp>
      <p:pic>
        <p:nvPicPr>
          <p:cNvPr id="6" name="Imagen 5"/>
          <p:cNvPicPr>
            <a:picLocks noChangeAspect="1"/>
          </p:cNvPicPr>
          <p:nvPr/>
        </p:nvPicPr>
        <p:blipFill rotWithShape="1">
          <a:blip r:embed="rId2" cstate="email">
            <a:extLst>
              <a:ext uri="{28A0092B-C50C-407E-A947-70E740481C1C}">
                <a14:useLocalDpi xmlns:a14="http://schemas.microsoft.com/office/drawing/2010/main"/>
              </a:ext>
            </a:extLst>
          </a:blip>
          <a:srcRect l="27129" t="72351" b="5582"/>
          <a:stretch/>
        </p:blipFill>
        <p:spPr>
          <a:xfrm>
            <a:off x="0" y="5087058"/>
            <a:ext cx="9134764" cy="1514187"/>
          </a:xfrm>
          <a:prstGeom prst="rect">
            <a:avLst/>
          </a:prstGeom>
        </p:spPr>
      </p:pic>
    </p:spTree>
    <p:extLst>
      <p:ext uri="{BB962C8B-B14F-4D97-AF65-F5344CB8AC3E}">
        <p14:creationId xmlns:p14="http://schemas.microsoft.com/office/powerpoint/2010/main" val="2820207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L" dirty="0"/>
              <a:t>Proceso de Data </a:t>
            </a:r>
            <a:r>
              <a:rPr lang="es-CL" dirty="0" err="1"/>
              <a:t>Science</a:t>
            </a:r>
            <a:endParaRPr lang="es-CL" dirty="0"/>
          </a:p>
        </p:txBody>
      </p:sp>
      <p:sp>
        <p:nvSpPr>
          <p:cNvPr id="3" name="Marcador de contenido 2"/>
          <p:cNvSpPr>
            <a:spLocks noGrp="1"/>
          </p:cNvSpPr>
          <p:nvPr>
            <p:ph idx="1"/>
          </p:nvPr>
        </p:nvSpPr>
        <p:spPr>
          <a:xfrm>
            <a:off x="457200" y="1124744"/>
            <a:ext cx="8229600" cy="4896544"/>
          </a:xfrm>
        </p:spPr>
        <p:txBody>
          <a:bodyPr>
            <a:normAutofit/>
          </a:bodyPr>
          <a:lstStyle/>
          <a:p>
            <a:pPr algn="just"/>
            <a:endParaRPr lang="es-ES" dirty="0"/>
          </a:p>
          <a:p>
            <a:pPr algn="just"/>
            <a:endParaRPr lang="es-ES" dirty="0"/>
          </a:p>
        </p:txBody>
      </p:sp>
      <p:pic>
        <p:nvPicPr>
          <p:cNvPr id="16386" name="Picture 2" descr="Farcaster at English Wikipedia [GFDL (http://www.gnu.org/copyleft/fdl.html) or CC BY-SA 3.0 (http://creativecommons.org/licenses/by-sa/3.0)], via Wikimedia Commons">
            <a:extLst>
              <a:ext uri="{FF2B5EF4-FFF2-40B4-BE49-F238E27FC236}">
                <a16:creationId xmlns:a16="http://schemas.microsoft.com/office/drawing/2014/main" id="{5B50EFD5-9654-404B-BFBA-1E4E6EDCD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988840"/>
            <a:ext cx="4752528" cy="35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17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a:t>Conceptos asociados a </a:t>
            </a:r>
            <a:r>
              <a:rPr lang="es-CL" dirty="0" err="1"/>
              <a:t>big</a:t>
            </a:r>
            <a:r>
              <a:rPr lang="es-CL" dirty="0"/>
              <a:t> data</a:t>
            </a:r>
          </a:p>
        </p:txBody>
      </p:sp>
      <p:sp>
        <p:nvSpPr>
          <p:cNvPr id="3" name="Text Placeholder 2">
            <a:extLst>
              <a:ext uri="{FF2B5EF4-FFF2-40B4-BE49-F238E27FC236}">
                <a16:creationId xmlns:a16="http://schemas.microsoft.com/office/drawing/2014/main" id="{DB809932-FAEC-47B9-AA60-31897C534B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58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8229600" cy="1143000"/>
          </a:xfrm>
        </p:spPr>
        <p:txBody>
          <a:bodyPr>
            <a:normAutofit/>
          </a:bodyPr>
          <a:lstStyle/>
          <a:p>
            <a:pPr eaLnBrk="1" hangingPunct="1"/>
            <a:r>
              <a:rPr lang="es-CL" dirty="0"/>
              <a:t>¿Cuándo hablamos correctamente de un proyecto de Big Data?</a:t>
            </a:r>
            <a:endParaRPr lang="en-US" dirty="0"/>
          </a:p>
        </p:txBody>
      </p:sp>
      <p:sp>
        <p:nvSpPr>
          <p:cNvPr id="65539" name="Rectangle 3"/>
          <p:cNvSpPr>
            <a:spLocks noGrp="1" noChangeArrowheads="1"/>
          </p:cNvSpPr>
          <p:nvPr>
            <p:ph type="body" idx="1"/>
          </p:nvPr>
        </p:nvSpPr>
        <p:spPr/>
        <p:txBody>
          <a:bodyPr/>
          <a:lstStyle/>
          <a:p>
            <a:pPr eaLnBrk="1" hangingPunct="1"/>
            <a:endParaRPr lang="es-CL" sz="2800" dirty="0"/>
          </a:p>
          <a:p>
            <a:pPr eaLnBrk="1" hangingPunct="1"/>
            <a:r>
              <a:rPr lang="es-CL" sz="2800" dirty="0"/>
              <a:t>Cuando cumple las 3 V.</a:t>
            </a:r>
          </a:p>
          <a:p>
            <a:pPr lvl="1" algn="just"/>
            <a:r>
              <a:rPr lang="es-CL" sz="2400" dirty="0"/>
              <a:t>Volumen</a:t>
            </a:r>
          </a:p>
          <a:p>
            <a:pPr lvl="1" algn="just"/>
            <a:endParaRPr lang="es-CL" sz="2400" dirty="0"/>
          </a:p>
          <a:p>
            <a:pPr lvl="1" algn="just"/>
            <a:r>
              <a:rPr lang="es-CL" sz="2400" dirty="0"/>
              <a:t>Variedad</a:t>
            </a:r>
          </a:p>
          <a:p>
            <a:pPr lvl="1" algn="just"/>
            <a:endParaRPr lang="es-CL" sz="2400" dirty="0"/>
          </a:p>
          <a:p>
            <a:pPr lvl="1" algn="just"/>
            <a:r>
              <a:rPr lang="es-CL" sz="2400" dirty="0"/>
              <a:t>Velocidad</a:t>
            </a:r>
            <a:endParaRPr lang="es-CL" sz="2000" dirty="0"/>
          </a:p>
          <a:p>
            <a:pPr lvl="1" algn="just"/>
            <a:endParaRPr lang="es-CL" dirty="0"/>
          </a:p>
        </p:txBody>
      </p:sp>
      <p:pic>
        <p:nvPicPr>
          <p:cNvPr id="3" name="Imagen 2">
            <a:extLst>
              <a:ext uri="{FF2B5EF4-FFF2-40B4-BE49-F238E27FC236}">
                <a16:creationId xmlns:a16="http://schemas.microsoft.com/office/drawing/2014/main" id="{C5C5AAE1-38A7-5042-9B4F-FD4B6DE93527}"/>
              </a:ext>
            </a:extLst>
          </p:cNvPr>
          <p:cNvPicPr>
            <a:picLocks noChangeAspect="1"/>
          </p:cNvPicPr>
          <p:nvPr/>
        </p:nvPicPr>
        <p:blipFill>
          <a:blip r:embed="rId3"/>
          <a:stretch>
            <a:fillRect/>
          </a:stretch>
        </p:blipFill>
        <p:spPr>
          <a:xfrm>
            <a:off x="3568700" y="2897212"/>
            <a:ext cx="5575300" cy="3340100"/>
          </a:xfrm>
          <a:prstGeom prst="rect">
            <a:avLst/>
          </a:prstGeom>
        </p:spPr>
      </p:pic>
    </p:spTree>
    <p:extLst>
      <p:ext uri="{BB962C8B-B14F-4D97-AF65-F5344CB8AC3E}">
        <p14:creationId xmlns:p14="http://schemas.microsoft.com/office/powerpoint/2010/main" val="214259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Volumen</a:t>
            </a:r>
            <a:endParaRPr lang="en-US" dirty="0"/>
          </a:p>
        </p:txBody>
      </p:sp>
      <p:sp>
        <p:nvSpPr>
          <p:cNvPr id="65539" name="Rectangle 3"/>
          <p:cNvSpPr>
            <a:spLocks noGrp="1" noChangeArrowheads="1"/>
          </p:cNvSpPr>
          <p:nvPr>
            <p:ph type="body" idx="1"/>
          </p:nvPr>
        </p:nvSpPr>
        <p:spPr>
          <a:xfrm>
            <a:off x="457200" y="1417638"/>
            <a:ext cx="8229600" cy="4525963"/>
          </a:xfrm>
        </p:spPr>
        <p:txBody>
          <a:bodyPr>
            <a:normAutofit fontScale="92500" lnSpcReduction="10000"/>
          </a:bodyPr>
          <a:lstStyle/>
          <a:p>
            <a:pPr eaLnBrk="1" hangingPunct="1"/>
            <a:endParaRPr lang="es-CL" sz="2800" dirty="0"/>
          </a:p>
          <a:p>
            <a:pPr algn="just"/>
            <a:r>
              <a:rPr lang="es-CL" sz="2800" dirty="0"/>
              <a:t>El volumen de los datos almacenados en los depósitos de las empresas ha pasado de ocupar gigabytes a “</a:t>
            </a:r>
            <a:r>
              <a:rPr lang="es-CL" sz="2800" dirty="0">
                <a:solidFill>
                  <a:srgbClr val="C00000"/>
                </a:solidFill>
              </a:rPr>
              <a:t>petabytes</a:t>
            </a:r>
            <a:r>
              <a:rPr lang="es-CL" sz="2800" dirty="0"/>
              <a:t>”.</a:t>
            </a:r>
          </a:p>
          <a:p>
            <a:pPr algn="just"/>
            <a:endParaRPr lang="es-CL" sz="2800" dirty="0"/>
          </a:p>
          <a:p>
            <a:pPr algn="just"/>
            <a:r>
              <a:rPr lang="es-CL" sz="2800" dirty="0"/>
              <a:t>En 2020 se espera que se generen </a:t>
            </a:r>
            <a:r>
              <a:rPr lang="es-CL" sz="2800" dirty="0">
                <a:solidFill>
                  <a:srgbClr val="C00000"/>
                </a:solidFill>
              </a:rPr>
              <a:t>420.000 millones </a:t>
            </a:r>
            <a:r>
              <a:rPr lang="es-CL" sz="2800" dirty="0"/>
              <a:t>de pagos electrónicos.</a:t>
            </a:r>
          </a:p>
          <a:p>
            <a:pPr algn="just"/>
            <a:endParaRPr lang="es-CL" sz="2800" dirty="0"/>
          </a:p>
          <a:p>
            <a:pPr algn="just"/>
            <a:r>
              <a:rPr lang="es-CL" sz="2800" dirty="0"/>
              <a:t>La Bolsa de Nueva York genera un terabyte de datos al día, frente a </a:t>
            </a:r>
            <a:r>
              <a:rPr lang="es-CL" sz="2800" dirty="0" err="1"/>
              <a:t>Twitter</a:t>
            </a:r>
            <a:r>
              <a:rPr lang="es-CL" sz="2800" dirty="0"/>
              <a:t>, que genera 8 terabytes al día (o </a:t>
            </a:r>
            <a:r>
              <a:rPr lang="es-CL" sz="2800" dirty="0">
                <a:solidFill>
                  <a:srgbClr val="C00000"/>
                </a:solidFill>
              </a:rPr>
              <a:t>80MB por segundo</a:t>
            </a:r>
            <a:r>
              <a:rPr lang="es-CL" sz="2800" dirty="0"/>
              <a:t>).</a:t>
            </a:r>
          </a:p>
        </p:txBody>
      </p:sp>
    </p:spTree>
    <p:extLst>
      <p:ext uri="{BB962C8B-B14F-4D97-AF65-F5344CB8AC3E}">
        <p14:creationId xmlns:p14="http://schemas.microsoft.com/office/powerpoint/2010/main" val="818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Variedad</a:t>
            </a:r>
            <a:endParaRPr lang="en-US" dirty="0"/>
          </a:p>
        </p:txBody>
      </p:sp>
      <p:sp>
        <p:nvSpPr>
          <p:cNvPr id="65539" name="Rectangle 3"/>
          <p:cNvSpPr>
            <a:spLocks noGrp="1" noChangeArrowheads="1"/>
          </p:cNvSpPr>
          <p:nvPr>
            <p:ph type="body" idx="1"/>
          </p:nvPr>
        </p:nvSpPr>
        <p:spPr>
          <a:xfrm>
            <a:off x="453802" y="1417638"/>
            <a:ext cx="8229600" cy="4525963"/>
          </a:xfrm>
        </p:spPr>
        <p:txBody>
          <a:bodyPr/>
          <a:lstStyle/>
          <a:p>
            <a:pPr eaLnBrk="1" hangingPunct="1"/>
            <a:endParaRPr lang="es-CL" sz="2800" dirty="0"/>
          </a:p>
          <a:p>
            <a:pPr algn="just"/>
            <a:r>
              <a:rPr lang="es-CL" sz="2800" dirty="0"/>
              <a:t>La variedad de datos ha explotado, pasando de ser datos almacenados y estructurados, a ser </a:t>
            </a:r>
            <a:r>
              <a:rPr lang="es-CL" sz="2800" dirty="0">
                <a:solidFill>
                  <a:srgbClr val="C00000"/>
                </a:solidFill>
              </a:rPr>
              <a:t>desestructurados</a:t>
            </a:r>
            <a:r>
              <a:rPr lang="es-CL" sz="2800" dirty="0"/>
              <a:t>, </a:t>
            </a:r>
            <a:r>
              <a:rPr lang="es-CL" sz="2800" dirty="0">
                <a:solidFill>
                  <a:srgbClr val="C00000"/>
                </a:solidFill>
              </a:rPr>
              <a:t>semiestructurados</a:t>
            </a:r>
            <a:r>
              <a:rPr lang="es-CL" sz="2800" dirty="0"/>
              <a:t>, audio, video, XML, etc.</a:t>
            </a:r>
          </a:p>
          <a:p>
            <a:pPr algn="just"/>
            <a:endParaRPr lang="es-CL" sz="2800" dirty="0"/>
          </a:p>
          <a:p>
            <a:pPr algn="just"/>
            <a:r>
              <a:rPr lang="es-CL" sz="2800" dirty="0"/>
              <a:t>Datos en </a:t>
            </a:r>
            <a:r>
              <a:rPr lang="es-CL" sz="2800" dirty="0" err="1">
                <a:solidFill>
                  <a:srgbClr val="C00000"/>
                </a:solidFill>
              </a:rPr>
              <a:t>streaming</a:t>
            </a:r>
            <a:r>
              <a:rPr lang="es-CL" sz="2800" dirty="0"/>
              <a:t>, cotizaciones bursátiles, medios sociales, máquina a máquina, </a:t>
            </a:r>
            <a:r>
              <a:rPr lang="es-CL" sz="2800" dirty="0">
                <a:solidFill>
                  <a:srgbClr val="C00000"/>
                </a:solidFill>
              </a:rPr>
              <a:t>datos de sensores</a:t>
            </a:r>
            <a:r>
              <a:rPr lang="es-CL" sz="2800" dirty="0"/>
              <a:t>, etc.</a:t>
            </a:r>
          </a:p>
        </p:txBody>
      </p:sp>
    </p:spTree>
    <p:extLst>
      <p:ext uri="{BB962C8B-B14F-4D97-AF65-F5344CB8AC3E}">
        <p14:creationId xmlns:p14="http://schemas.microsoft.com/office/powerpoint/2010/main" val="307998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Velocidad</a:t>
            </a:r>
            <a:endParaRPr lang="en-US" dirty="0"/>
          </a:p>
        </p:txBody>
      </p:sp>
      <p:sp>
        <p:nvSpPr>
          <p:cNvPr id="65539" name="Rectangle 3"/>
          <p:cNvSpPr>
            <a:spLocks noGrp="1" noChangeArrowheads="1"/>
          </p:cNvSpPr>
          <p:nvPr>
            <p:ph type="body" idx="1"/>
          </p:nvPr>
        </p:nvSpPr>
        <p:spPr/>
        <p:txBody>
          <a:bodyPr>
            <a:normAutofit lnSpcReduction="10000"/>
          </a:bodyPr>
          <a:lstStyle/>
          <a:p>
            <a:pPr eaLnBrk="1" hangingPunct="1"/>
            <a:endParaRPr lang="es-CL" sz="2800" dirty="0"/>
          </a:p>
          <a:p>
            <a:pPr algn="just"/>
            <a:r>
              <a:rPr lang="es-CL" sz="2800" dirty="0"/>
              <a:t>La velocidad del movimiento, proceso y captura de datos </a:t>
            </a:r>
            <a:r>
              <a:rPr lang="es-CL" sz="2800" dirty="0">
                <a:solidFill>
                  <a:srgbClr val="C00000"/>
                </a:solidFill>
              </a:rPr>
              <a:t>dentro</a:t>
            </a:r>
            <a:r>
              <a:rPr lang="es-CL" sz="2800" dirty="0"/>
              <a:t> y </a:t>
            </a:r>
            <a:r>
              <a:rPr lang="es-CL" sz="2800" dirty="0">
                <a:solidFill>
                  <a:srgbClr val="C00000"/>
                </a:solidFill>
              </a:rPr>
              <a:t>fuera</a:t>
            </a:r>
            <a:r>
              <a:rPr lang="es-CL" sz="2800" dirty="0"/>
              <a:t> de la empresa ha aumentado significativamente.</a:t>
            </a:r>
          </a:p>
          <a:p>
            <a:pPr algn="just"/>
            <a:endParaRPr lang="es-CL" sz="2800" dirty="0"/>
          </a:p>
          <a:p>
            <a:pPr algn="just"/>
            <a:r>
              <a:rPr lang="es-CL" sz="2800" dirty="0"/>
              <a:t>Los modelos de procesamiento tradicional generalmente suelen tardar días en procesar (hablando de millones de datos), pero necesitamos que las respuestas sean lo más cercana a </a:t>
            </a:r>
            <a:r>
              <a:rPr lang="es-CL" sz="2800" dirty="0">
                <a:solidFill>
                  <a:srgbClr val="C00000"/>
                </a:solidFill>
              </a:rPr>
              <a:t>tiempo real</a:t>
            </a:r>
            <a:r>
              <a:rPr lang="es-CL" sz="2800" dirty="0"/>
              <a:t>.</a:t>
            </a:r>
          </a:p>
        </p:txBody>
      </p:sp>
    </p:spTree>
    <p:extLst>
      <p:ext uri="{BB962C8B-B14F-4D97-AF65-F5344CB8AC3E}">
        <p14:creationId xmlns:p14="http://schemas.microsoft.com/office/powerpoint/2010/main" val="27627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5c657f5e12_1_37"/>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De 3 a 5V´s de Big Data</a:t>
            </a:r>
            <a:endParaRPr/>
          </a:p>
        </p:txBody>
      </p:sp>
      <p:pic>
        <p:nvPicPr>
          <p:cNvPr id="276" name="Google Shape;276;g5c657f5e12_1_37"/>
          <p:cNvPicPr preferRelativeResize="0"/>
          <p:nvPr/>
        </p:nvPicPr>
        <p:blipFill>
          <a:blip r:embed="rId3">
            <a:alphaModFix/>
          </a:blip>
          <a:stretch>
            <a:fillRect/>
          </a:stretch>
        </p:blipFill>
        <p:spPr>
          <a:xfrm>
            <a:off x="4061575" y="1783510"/>
            <a:ext cx="4875525" cy="3290975"/>
          </a:xfrm>
          <a:prstGeom prst="rect">
            <a:avLst/>
          </a:prstGeom>
          <a:noFill/>
          <a:ln>
            <a:noFill/>
          </a:ln>
        </p:spPr>
      </p:pic>
      <p:pic>
        <p:nvPicPr>
          <p:cNvPr id="277" name="Google Shape;277;g5c657f5e12_1_37"/>
          <p:cNvPicPr preferRelativeResize="0"/>
          <p:nvPr/>
        </p:nvPicPr>
        <p:blipFill>
          <a:blip r:embed="rId4">
            <a:alphaModFix/>
          </a:blip>
          <a:stretch>
            <a:fillRect/>
          </a:stretch>
        </p:blipFill>
        <p:spPr>
          <a:xfrm>
            <a:off x="457200" y="2292800"/>
            <a:ext cx="3188724" cy="2272400"/>
          </a:xfrm>
          <a:prstGeom prst="rect">
            <a:avLst/>
          </a:prstGeom>
          <a:noFill/>
          <a:ln>
            <a:noFill/>
          </a:ln>
        </p:spPr>
      </p:pic>
    </p:spTree>
    <p:extLst>
      <p:ext uri="{BB962C8B-B14F-4D97-AF65-F5344CB8AC3E}">
        <p14:creationId xmlns:p14="http://schemas.microsoft.com/office/powerpoint/2010/main" val="280081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5c657f5e12_1_44"/>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dirty="0"/>
              <a:t>5V´s de Big Data</a:t>
            </a:r>
            <a:endParaRPr dirty="0"/>
          </a:p>
        </p:txBody>
      </p:sp>
      <p:sp>
        <p:nvSpPr>
          <p:cNvPr id="284" name="Google Shape;284;g5c657f5e12_1_44"/>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457200" lvl="0" indent="0" algn="just" rtl="0">
              <a:lnSpc>
                <a:spcPct val="115000"/>
              </a:lnSpc>
              <a:spcBef>
                <a:spcPts val="0"/>
              </a:spcBef>
              <a:spcAft>
                <a:spcPts val="0"/>
              </a:spcAft>
              <a:buNone/>
            </a:pPr>
            <a:endParaRPr sz="1800" dirty="0">
              <a:latin typeface="Arial Narrow"/>
              <a:ea typeface="Arial Narrow"/>
              <a:cs typeface="Arial Narrow"/>
              <a:sym typeface="Arial Narrow"/>
            </a:endParaRPr>
          </a:p>
          <a:p>
            <a:pPr marL="457200" lvl="0" indent="-342900" algn="just" rtl="0">
              <a:lnSpc>
                <a:spcPct val="115000"/>
              </a:lnSpc>
              <a:spcBef>
                <a:spcPts val="0"/>
              </a:spcBef>
              <a:spcAft>
                <a:spcPts val="0"/>
              </a:spcAft>
              <a:buSzPts val="1800"/>
              <a:buFont typeface="Arial Narrow"/>
              <a:buChar char="•"/>
            </a:pPr>
            <a:endParaRPr sz="1800" dirty="0"/>
          </a:p>
        </p:txBody>
      </p:sp>
      <p:pic>
        <p:nvPicPr>
          <p:cNvPr id="285" name="Google Shape;285;g5c657f5e12_1_44"/>
          <p:cNvPicPr preferRelativeResize="0"/>
          <p:nvPr/>
        </p:nvPicPr>
        <p:blipFill>
          <a:blip r:embed="rId3">
            <a:alphaModFix/>
          </a:blip>
          <a:stretch>
            <a:fillRect/>
          </a:stretch>
        </p:blipFill>
        <p:spPr>
          <a:xfrm>
            <a:off x="5427866" y="3717032"/>
            <a:ext cx="3258934" cy="2714500"/>
          </a:xfrm>
          <a:prstGeom prst="rect">
            <a:avLst/>
          </a:prstGeom>
          <a:noFill/>
          <a:ln>
            <a:noFill/>
          </a:ln>
        </p:spPr>
      </p:pic>
      <p:sp>
        <p:nvSpPr>
          <p:cNvPr id="286" name="Google Shape;286;g5c657f5e12_1_44"/>
          <p:cNvSpPr txBox="1"/>
          <p:nvPr/>
        </p:nvSpPr>
        <p:spPr>
          <a:xfrm>
            <a:off x="457200" y="1762000"/>
            <a:ext cx="5772600" cy="30000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Clr>
                <a:schemeClr val="dk1"/>
              </a:buClr>
              <a:buSzPts val="1800"/>
              <a:buFont typeface="Arial Narrow"/>
              <a:buChar char="•"/>
            </a:pPr>
            <a:r>
              <a:rPr lang="es-ES" sz="1800" b="1" dirty="0">
                <a:solidFill>
                  <a:schemeClr val="dk1"/>
                </a:solidFill>
                <a:latin typeface="Arial Narrow"/>
                <a:ea typeface="Arial Narrow"/>
                <a:cs typeface="Arial Narrow"/>
                <a:sym typeface="Arial Narrow"/>
              </a:rPr>
              <a:t>Veracidad:</a:t>
            </a:r>
            <a:r>
              <a:rPr lang="es-ES" sz="1800" dirty="0">
                <a:solidFill>
                  <a:schemeClr val="dk1"/>
                </a:solidFill>
                <a:latin typeface="Arial Narrow"/>
                <a:ea typeface="Arial Narrow"/>
                <a:cs typeface="Arial Narrow"/>
                <a:sym typeface="Arial Narrow"/>
              </a:rPr>
              <a:t> </a:t>
            </a:r>
            <a:r>
              <a:rPr lang="es-ES" sz="1800" b="1" i="1" u="sng" dirty="0">
                <a:solidFill>
                  <a:srgbClr val="3C78D8"/>
                </a:solidFill>
                <a:latin typeface="Arial Narrow"/>
                <a:ea typeface="Arial Narrow"/>
                <a:cs typeface="Arial Narrow"/>
                <a:sym typeface="Arial Narrow"/>
              </a:rPr>
              <a:t>Confianza</a:t>
            </a:r>
            <a:r>
              <a:rPr lang="es-ES" sz="1800" dirty="0">
                <a:solidFill>
                  <a:schemeClr val="dk1"/>
                </a:solidFill>
                <a:latin typeface="Arial Narrow"/>
                <a:ea typeface="Arial Narrow"/>
                <a:cs typeface="Arial Narrow"/>
                <a:sym typeface="Arial Narrow"/>
              </a:rPr>
              <a:t> de los datos.  Extraer datos de </a:t>
            </a:r>
            <a:r>
              <a:rPr lang="es-ES" sz="1800" i="1" dirty="0">
                <a:solidFill>
                  <a:srgbClr val="0C60AC"/>
                </a:solidFill>
                <a:latin typeface="Arial Narrow"/>
                <a:ea typeface="Arial Narrow"/>
                <a:cs typeface="Arial Narrow"/>
                <a:sym typeface="Arial Narrow"/>
              </a:rPr>
              <a:t>calidad</a:t>
            </a:r>
            <a:r>
              <a:rPr lang="es-ES" sz="1800" dirty="0">
                <a:solidFill>
                  <a:schemeClr val="dk1"/>
                </a:solidFill>
                <a:latin typeface="Arial Narrow"/>
                <a:ea typeface="Arial Narrow"/>
                <a:cs typeface="Arial Narrow"/>
                <a:sym typeface="Arial Narrow"/>
              </a:rPr>
              <a:t> eliminado la imprevisibilidad inherente de algunos, como: tiempo, economía, etc.</a:t>
            </a:r>
            <a:endParaRPr sz="1800" dirty="0">
              <a:solidFill>
                <a:schemeClr val="dk1"/>
              </a:solidFill>
              <a:latin typeface="Arial Narrow"/>
              <a:ea typeface="Arial Narrow"/>
              <a:cs typeface="Arial Narrow"/>
              <a:sym typeface="Arial Narrow"/>
            </a:endParaRPr>
          </a:p>
          <a:p>
            <a:pPr marL="457200" lvl="0" indent="0" algn="just" rtl="0">
              <a:lnSpc>
                <a:spcPct val="115000"/>
              </a:lnSpc>
              <a:spcBef>
                <a:spcPts val="0"/>
              </a:spcBef>
              <a:spcAft>
                <a:spcPts val="0"/>
              </a:spcAft>
              <a:buNone/>
            </a:pPr>
            <a:endParaRPr sz="1800" dirty="0">
              <a:solidFill>
                <a:schemeClr val="dk1"/>
              </a:solidFill>
              <a:latin typeface="Arial Narrow"/>
              <a:ea typeface="Arial Narrow"/>
              <a:cs typeface="Arial Narrow"/>
              <a:sym typeface="Arial Narrow"/>
            </a:endParaRPr>
          </a:p>
          <a:p>
            <a:pPr marL="457200" lvl="0" indent="-342900" algn="just" rtl="0">
              <a:lnSpc>
                <a:spcPct val="115000"/>
              </a:lnSpc>
              <a:spcBef>
                <a:spcPts val="0"/>
              </a:spcBef>
              <a:spcAft>
                <a:spcPts val="0"/>
              </a:spcAft>
              <a:buClr>
                <a:schemeClr val="dk1"/>
              </a:buClr>
              <a:buSzPts val="1800"/>
              <a:buFont typeface="Arial Narrow"/>
              <a:buChar char="•"/>
            </a:pPr>
            <a:r>
              <a:rPr lang="es-ES" sz="1800" b="1" dirty="0">
                <a:solidFill>
                  <a:schemeClr val="dk1"/>
                </a:solidFill>
                <a:latin typeface="Arial Narrow"/>
                <a:ea typeface="Arial Narrow"/>
                <a:cs typeface="Arial Narrow"/>
                <a:sym typeface="Arial Narrow"/>
              </a:rPr>
              <a:t>Valor:</a:t>
            </a:r>
            <a:r>
              <a:rPr lang="es-ES" sz="1800" dirty="0">
                <a:solidFill>
                  <a:schemeClr val="dk1"/>
                </a:solidFill>
                <a:latin typeface="Arial Narrow"/>
                <a:ea typeface="Arial Narrow"/>
                <a:cs typeface="Arial Narrow"/>
                <a:sym typeface="Arial Narrow"/>
              </a:rPr>
              <a:t> </a:t>
            </a:r>
            <a:r>
              <a:rPr lang="es-ES" sz="1800" b="1" i="1" u="sng" dirty="0">
                <a:solidFill>
                  <a:srgbClr val="38761D"/>
                </a:solidFill>
                <a:latin typeface="Arial Narrow"/>
                <a:ea typeface="Arial Narrow"/>
                <a:cs typeface="Arial Narrow"/>
                <a:sym typeface="Arial Narrow"/>
              </a:rPr>
              <a:t>Importancia</a:t>
            </a:r>
            <a:r>
              <a:rPr lang="es-ES" sz="1800" dirty="0">
                <a:solidFill>
                  <a:schemeClr val="dk1"/>
                </a:solidFill>
                <a:latin typeface="Arial Narrow"/>
                <a:ea typeface="Arial Narrow"/>
                <a:cs typeface="Arial Narrow"/>
                <a:sym typeface="Arial Narrow"/>
              </a:rPr>
              <a:t> de los datos almacenados. Primero se debe </a:t>
            </a:r>
            <a:r>
              <a:rPr lang="es-ES" sz="1800" i="1" dirty="0">
                <a:solidFill>
                  <a:srgbClr val="38761D"/>
                </a:solidFill>
                <a:latin typeface="Arial Narrow"/>
                <a:ea typeface="Arial Narrow"/>
                <a:cs typeface="Arial Narrow"/>
                <a:sym typeface="Arial Narrow"/>
              </a:rPr>
              <a:t>conocer</a:t>
            </a:r>
            <a:r>
              <a:rPr lang="es-ES" sz="1800" dirty="0">
                <a:solidFill>
                  <a:schemeClr val="dk1"/>
                </a:solidFill>
                <a:latin typeface="Arial Narrow"/>
                <a:ea typeface="Arial Narrow"/>
                <a:cs typeface="Arial Narrow"/>
                <a:sym typeface="Arial Narrow"/>
              </a:rPr>
              <a:t> lo que se quiere conseguir para luego </a:t>
            </a:r>
            <a:r>
              <a:rPr lang="es-ES" sz="1800" i="1" dirty="0">
                <a:solidFill>
                  <a:srgbClr val="38761D"/>
                </a:solidFill>
                <a:latin typeface="Arial Narrow"/>
                <a:ea typeface="Arial Narrow"/>
                <a:cs typeface="Arial Narrow"/>
                <a:sym typeface="Arial Narrow"/>
              </a:rPr>
              <a:t>buscar</a:t>
            </a:r>
            <a:r>
              <a:rPr lang="es-ES" sz="1800" dirty="0">
                <a:solidFill>
                  <a:schemeClr val="dk1"/>
                </a:solidFill>
                <a:latin typeface="Arial Narrow"/>
                <a:ea typeface="Arial Narrow"/>
                <a:cs typeface="Arial Narrow"/>
                <a:sym typeface="Arial Narrow"/>
              </a:rPr>
              <a:t> la información, </a:t>
            </a:r>
            <a:r>
              <a:rPr lang="es-ES" sz="1800" u="sng" dirty="0">
                <a:solidFill>
                  <a:srgbClr val="FF0000"/>
                </a:solidFill>
                <a:latin typeface="Arial Narrow"/>
                <a:ea typeface="Arial Narrow"/>
                <a:cs typeface="Arial Narrow"/>
                <a:sym typeface="Arial Narrow"/>
              </a:rPr>
              <a:t>no al revés</a:t>
            </a:r>
            <a:r>
              <a:rPr lang="es-ES" sz="1800" dirty="0">
                <a:solidFill>
                  <a:schemeClr val="dk1"/>
                </a:solidFill>
                <a:latin typeface="Arial Narrow"/>
                <a:ea typeface="Arial Narrow"/>
                <a:cs typeface="Arial Narrow"/>
                <a:sym typeface="Arial Narrow"/>
              </a:rPr>
              <a:t>.</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7872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a:t>Conceptos asociados a Data </a:t>
            </a:r>
            <a:r>
              <a:rPr lang="es-CL" dirty="0" err="1"/>
              <a:t>science</a:t>
            </a:r>
            <a:endParaRPr lang="es-CL" dirty="0"/>
          </a:p>
        </p:txBody>
      </p:sp>
      <p:sp>
        <p:nvSpPr>
          <p:cNvPr id="3" name="Text Placeholder 2">
            <a:extLst>
              <a:ext uri="{FF2B5EF4-FFF2-40B4-BE49-F238E27FC236}">
                <a16:creationId xmlns:a16="http://schemas.microsoft.com/office/drawing/2014/main" id="{DB809932-FAEC-47B9-AA60-31897C534B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971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data science">
            <a:extLst>
              <a:ext uri="{FF2B5EF4-FFF2-40B4-BE49-F238E27FC236}">
                <a16:creationId xmlns:a16="http://schemas.microsoft.com/office/drawing/2014/main" id="{59E38E05-8ADD-486B-8CF2-340780F3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72816"/>
            <a:ext cx="6565915" cy="4130402"/>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AC33D870-0DE6-4395-945F-0745AF12BC95}"/>
              </a:ext>
            </a:extLst>
          </p:cNvPr>
          <p:cNvSpPr>
            <a:spLocks noGrp="1"/>
          </p:cNvSpPr>
          <p:nvPr>
            <p:ph type="title"/>
          </p:nvPr>
        </p:nvSpPr>
        <p:spPr>
          <a:xfrm>
            <a:off x="457200" y="274638"/>
            <a:ext cx="8229600" cy="1143000"/>
          </a:xfrm>
        </p:spPr>
        <p:txBody>
          <a:bodyPr/>
          <a:lstStyle/>
          <a:p>
            <a:r>
              <a:rPr lang="es-CL" dirty="0"/>
              <a:t>Inteligencia artificial</a:t>
            </a:r>
          </a:p>
        </p:txBody>
      </p:sp>
    </p:spTree>
    <p:extLst>
      <p:ext uri="{BB962C8B-B14F-4D97-AF65-F5344CB8AC3E}">
        <p14:creationId xmlns:p14="http://schemas.microsoft.com/office/powerpoint/2010/main" val="14557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Contenidos</a:t>
            </a:r>
          </a:p>
        </p:txBody>
      </p:sp>
      <p:sp>
        <p:nvSpPr>
          <p:cNvPr id="3" name="Marcador de contenido 2"/>
          <p:cNvSpPr>
            <a:spLocks noGrp="1"/>
          </p:cNvSpPr>
          <p:nvPr>
            <p:ph idx="1"/>
          </p:nvPr>
        </p:nvSpPr>
        <p:spPr/>
        <p:txBody>
          <a:bodyPr>
            <a:normAutofit fontScale="92500"/>
          </a:bodyPr>
          <a:lstStyle/>
          <a:p>
            <a:pPr algn="just"/>
            <a:r>
              <a:rPr lang="es-ES" dirty="0"/>
              <a:t>Fundamentos del Big Data y Data </a:t>
            </a:r>
            <a:r>
              <a:rPr lang="es-ES" dirty="0" err="1"/>
              <a:t>Science</a:t>
            </a:r>
            <a:r>
              <a:rPr lang="es-ES" dirty="0"/>
              <a:t>.</a:t>
            </a:r>
          </a:p>
          <a:p>
            <a:pPr algn="just"/>
            <a:endParaRPr lang="es-ES" dirty="0"/>
          </a:p>
          <a:p>
            <a:pPr algn="just"/>
            <a:r>
              <a:rPr lang="es-ES" dirty="0"/>
              <a:t>Principales conceptos asociados a Big Data y Data </a:t>
            </a:r>
            <a:r>
              <a:rPr lang="es-ES" dirty="0" err="1"/>
              <a:t>Science</a:t>
            </a:r>
            <a:r>
              <a:rPr lang="es-ES" dirty="0"/>
              <a:t>.</a:t>
            </a:r>
          </a:p>
          <a:p>
            <a:pPr algn="just"/>
            <a:endParaRPr lang="es-ES" dirty="0"/>
          </a:p>
          <a:p>
            <a:pPr algn="just"/>
            <a:r>
              <a:rPr lang="es-ES" dirty="0"/>
              <a:t>Tecnologías asociadas a Big Data y Data </a:t>
            </a:r>
            <a:r>
              <a:rPr lang="es-ES" dirty="0" err="1"/>
              <a:t>Science</a:t>
            </a:r>
            <a:r>
              <a:rPr lang="es-ES" dirty="0"/>
              <a:t>.</a:t>
            </a:r>
          </a:p>
          <a:p>
            <a:pPr algn="just"/>
            <a:endParaRPr lang="es-ES" dirty="0"/>
          </a:p>
          <a:p>
            <a:pPr algn="just"/>
            <a:r>
              <a:rPr lang="es-CL" dirty="0"/>
              <a:t>Tecnologías Cloud.</a:t>
            </a:r>
          </a:p>
        </p:txBody>
      </p:sp>
    </p:spTree>
    <p:extLst>
      <p:ext uri="{BB962C8B-B14F-4D97-AF65-F5344CB8AC3E}">
        <p14:creationId xmlns:p14="http://schemas.microsoft.com/office/powerpoint/2010/main" val="2083885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L" dirty="0"/>
              <a:t>Inteligencia artificial</a:t>
            </a:r>
          </a:p>
        </p:txBody>
      </p:sp>
      <p:sp>
        <p:nvSpPr>
          <p:cNvPr id="3" name="Marcador de contenido 2"/>
          <p:cNvSpPr>
            <a:spLocks noGrp="1"/>
          </p:cNvSpPr>
          <p:nvPr>
            <p:ph idx="1"/>
          </p:nvPr>
        </p:nvSpPr>
        <p:spPr>
          <a:xfrm>
            <a:off x="457200" y="1124744"/>
            <a:ext cx="8229600" cy="4525963"/>
          </a:xfrm>
        </p:spPr>
        <p:txBody>
          <a:bodyPr>
            <a:normAutofit/>
          </a:bodyPr>
          <a:lstStyle/>
          <a:p>
            <a:pPr algn="just"/>
            <a:endParaRPr lang="es-ES" dirty="0"/>
          </a:p>
          <a:p>
            <a:pPr algn="just"/>
            <a:endParaRPr lang="es-ES" dirty="0"/>
          </a:p>
          <a:p>
            <a:pPr algn="just"/>
            <a:r>
              <a:rPr lang="es-ES" dirty="0"/>
              <a:t>Es la capacidad de una máquina de aprender y ejecutar tareas repetitivas similar a un ser humano.</a:t>
            </a:r>
          </a:p>
          <a:p>
            <a:pPr algn="just"/>
            <a:endParaRPr lang="es-ES" dirty="0"/>
          </a:p>
          <a:p>
            <a:pPr algn="just"/>
            <a:endParaRPr lang="es-ES" dirty="0"/>
          </a:p>
          <a:p>
            <a:pPr algn="just"/>
            <a:endParaRPr lang="es-ES" dirty="0"/>
          </a:p>
        </p:txBody>
      </p:sp>
    </p:spTree>
    <p:extLst>
      <p:ext uri="{BB962C8B-B14F-4D97-AF65-F5344CB8AC3E}">
        <p14:creationId xmlns:p14="http://schemas.microsoft.com/office/powerpoint/2010/main" val="372615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L" dirty="0"/>
              <a:t>Inteligencia artificial</a:t>
            </a:r>
          </a:p>
        </p:txBody>
      </p:sp>
      <p:sp>
        <p:nvSpPr>
          <p:cNvPr id="3" name="Marcador de contenido 2"/>
          <p:cNvSpPr>
            <a:spLocks noGrp="1"/>
          </p:cNvSpPr>
          <p:nvPr>
            <p:ph idx="1"/>
          </p:nvPr>
        </p:nvSpPr>
        <p:spPr>
          <a:xfrm>
            <a:off x="457200" y="1124744"/>
            <a:ext cx="8229600" cy="4525963"/>
          </a:xfrm>
        </p:spPr>
        <p:txBody>
          <a:bodyPr>
            <a:normAutofit/>
          </a:bodyPr>
          <a:lstStyle/>
          <a:p>
            <a:pPr algn="just"/>
            <a:endParaRPr lang="es-ES" dirty="0"/>
          </a:p>
          <a:p>
            <a:pPr algn="just"/>
            <a:endParaRPr lang="es-ES" dirty="0"/>
          </a:p>
          <a:p>
            <a:pPr algn="just"/>
            <a:r>
              <a:rPr lang="es-ES" dirty="0"/>
              <a:t>No podemos hacer inteligencia artificial sin Data </a:t>
            </a:r>
            <a:r>
              <a:rPr lang="es-ES" dirty="0" err="1"/>
              <a:t>Science</a:t>
            </a:r>
            <a:r>
              <a:rPr lang="es-ES" dirty="0"/>
              <a:t>.</a:t>
            </a:r>
          </a:p>
          <a:p>
            <a:pPr algn="just"/>
            <a:endParaRPr lang="es-ES" dirty="0"/>
          </a:p>
          <a:p>
            <a:pPr algn="just"/>
            <a:r>
              <a:rPr lang="es-ES" dirty="0"/>
              <a:t>Es decir, para hacer Machine </a:t>
            </a:r>
            <a:r>
              <a:rPr lang="es-ES" dirty="0" err="1"/>
              <a:t>Learning</a:t>
            </a:r>
            <a:r>
              <a:rPr lang="es-ES" dirty="0"/>
              <a:t> sí o sí necesitamos seguir un proceso de ciencia de datos.</a:t>
            </a:r>
          </a:p>
          <a:p>
            <a:pPr algn="just"/>
            <a:endParaRPr lang="es-ES" dirty="0"/>
          </a:p>
          <a:p>
            <a:pPr algn="just"/>
            <a:endParaRPr lang="es-ES" dirty="0"/>
          </a:p>
        </p:txBody>
      </p:sp>
    </p:spTree>
    <p:extLst>
      <p:ext uri="{BB962C8B-B14F-4D97-AF65-F5344CB8AC3E}">
        <p14:creationId xmlns:p14="http://schemas.microsoft.com/office/powerpoint/2010/main" val="2176602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L" dirty="0"/>
              <a:t>Machine </a:t>
            </a:r>
            <a:r>
              <a:rPr lang="es-CL" dirty="0" err="1"/>
              <a:t>Learning</a:t>
            </a:r>
            <a:endParaRPr lang="es-CL" dirty="0"/>
          </a:p>
        </p:txBody>
      </p:sp>
      <p:sp>
        <p:nvSpPr>
          <p:cNvPr id="3" name="Marcador de contenido 2"/>
          <p:cNvSpPr>
            <a:spLocks noGrp="1"/>
          </p:cNvSpPr>
          <p:nvPr>
            <p:ph idx="1"/>
          </p:nvPr>
        </p:nvSpPr>
        <p:spPr>
          <a:xfrm>
            <a:off x="457200" y="1124744"/>
            <a:ext cx="8229600" cy="4525963"/>
          </a:xfrm>
        </p:spPr>
        <p:txBody>
          <a:bodyPr>
            <a:normAutofit/>
          </a:bodyPr>
          <a:lstStyle/>
          <a:p>
            <a:pPr algn="just"/>
            <a:endParaRPr lang="es-ES" dirty="0"/>
          </a:p>
          <a:p>
            <a:pPr algn="just"/>
            <a:endParaRPr lang="es-ES" dirty="0"/>
          </a:p>
          <a:p>
            <a:pPr algn="just"/>
            <a:r>
              <a:rPr lang="es-ES" dirty="0"/>
              <a:t>La rama de la IA para aplicar algoritmos y generar resultados a partir de un conjunto de reglas y ejemplos predefinidos.</a:t>
            </a:r>
          </a:p>
          <a:p>
            <a:pPr algn="just"/>
            <a:endParaRPr lang="es-ES" dirty="0"/>
          </a:p>
          <a:p>
            <a:pPr algn="just"/>
            <a:endParaRPr lang="es-ES" dirty="0"/>
          </a:p>
        </p:txBody>
      </p:sp>
    </p:spTree>
    <p:extLst>
      <p:ext uri="{BB962C8B-B14F-4D97-AF65-F5344CB8AC3E}">
        <p14:creationId xmlns:p14="http://schemas.microsoft.com/office/powerpoint/2010/main" val="78372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L" dirty="0"/>
              <a:t>Deep </a:t>
            </a:r>
            <a:r>
              <a:rPr lang="es-CL" dirty="0" err="1"/>
              <a:t>Learning</a:t>
            </a:r>
            <a:endParaRPr lang="es-CL" dirty="0"/>
          </a:p>
        </p:txBody>
      </p:sp>
      <p:sp>
        <p:nvSpPr>
          <p:cNvPr id="3" name="Marcador de contenido 2"/>
          <p:cNvSpPr>
            <a:spLocks noGrp="1"/>
          </p:cNvSpPr>
          <p:nvPr>
            <p:ph idx="1"/>
          </p:nvPr>
        </p:nvSpPr>
        <p:spPr>
          <a:xfrm>
            <a:off x="457200" y="1124744"/>
            <a:ext cx="8229600" cy="4525963"/>
          </a:xfrm>
        </p:spPr>
        <p:txBody>
          <a:bodyPr>
            <a:normAutofit/>
          </a:bodyPr>
          <a:lstStyle/>
          <a:p>
            <a:pPr algn="just"/>
            <a:endParaRPr lang="es-ES" dirty="0"/>
          </a:p>
          <a:p>
            <a:pPr algn="just"/>
            <a:endParaRPr lang="es-ES" dirty="0"/>
          </a:p>
          <a:p>
            <a:pPr algn="just"/>
            <a:r>
              <a:rPr lang="es-ES" dirty="0"/>
              <a:t>La rama de ML para aplicar algoritmos y generar resultados a ejemplos predefinidos, dejando que la propia máquina encuentre nuevos ejemplos o detecte las situaciones correspondientes.</a:t>
            </a:r>
          </a:p>
          <a:p>
            <a:pPr algn="just"/>
            <a:endParaRPr lang="es-ES" dirty="0"/>
          </a:p>
          <a:p>
            <a:pPr algn="just"/>
            <a:endParaRPr lang="es-ES" dirty="0"/>
          </a:p>
        </p:txBody>
      </p:sp>
    </p:spTree>
    <p:extLst>
      <p:ext uri="{BB962C8B-B14F-4D97-AF65-F5344CB8AC3E}">
        <p14:creationId xmlns:p14="http://schemas.microsoft.com/office/powerpoint/2010/main" val="328594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Data </a:t>
            </a:r>
            <a:r>
              <a:rPr lang="es-CL" dirty="0" err="1"/>
              <a:t>Science</a:t>
            </a:r>
            <a:endParaRPr lang="en-US" dirty="0"/>
          </a:p>
        </p:txBody>
      </p:sp>
      <p:sp>
        <p:nvSpPr>
          <p:cNvPr id="65539" name="Rectangle 3"/>
          <p:cNvSpPr>
            <a:spLocks noGrp="1" noChangeArrowheads="1"/>
          </p:cNvSpPr>
          <p:nvPr>
            <p:ph type="body" idx="1"/>
          </p:nvPr>
        </p:nvSpPr>
        <p:spPr>
          <a:xfrm>
            <a:off x="457200" y="1340768"/>
            <a:ext cx="8229600" cy="4525963"/>
          </a:xfrm>
        </p:spPr>
        <p:txBody>
          <a:bodyPr/>
          <a:lstStyle/>
          <a:p>
            <a:pPr marL="0" indent="0" algn="just" eaLnBrk="1" hangingPunct="1">
              <a:buNone/>
            </a:pPr>
            <a:endParaRPr lang="es-CL" sz="2800" dirty="0"/>
          </a:p>
          <a:p>
            <a:pPr algn="just" eaLnBrk="1" hangingPunct="1"/>
            <a:r>
              <a:rPr lang="es-CL" sz="2800" dirty="0"/>
              <a:t>Ejemplo:</a:t>
            </a:r>
          </a:p>
          <a:p>
            <a:pPr lvl="1" algn="just"/>
            <a:r>
              <a:rPr lang="es-CL" dirty="0"/>
              <a:t>Mantenimiento predictivo de máquinas.</a:t>
            </a:r>
          </a:p>
          <a:p>
            <a:pPr lvl="1" algn="just"/>
            <a:r>
              <a:rPr lang="es-CL" dirty="0"/>
              <a:t>Predicción de fuga</a:t>
            </a:r>
          </a:p>
          <a:p>
            <a:pPr lvl="1" algn="just"/>
            <a:r>
              <a:rPr lang="es-CL" dirty="0"/>
              <a:t>Segmentación en base a comportamiento</a:t>
            </a:r>
          </a:p>
          <a:p>
            <a:pPr lvl="1" algn="just"/>
            <a:endParaRPr lang="es-CL" dirty="0"/>
          </a:p>
        </p:txBody>
      </p:sp>
      <p:pic>
        <p:nvPicPr>
          <p:cNvPr id="2" name="Imagen 1">
            <a:extLst>
              <a:ext uri="{FF2B5EF4-FFF2-40B4-BE49-F238E27FC236}">
                <a16:creationId xmlns:a16="http://schemas.microsoft.com/office/drawing/2014/main" id="{071DA308-A0AC-CA4D-A020-75C4CAF13526}"/>
              </a:ext>
            </a:extLst>
          </p:cNvPr>
          <p:cNvPicPr>
            <a:picLocks noChangeAspect="1"/>
          </p:cNvPicPr>
          <p:nvPr/>
        </p:nvPicPr>
        <p:blipFill>
          <a:blip r:embed="rId3"/>
          <a:stretch>
            <a:fillRect/>
          </a:stretch>
        </p:blipFill>
        <p:spPr>
          <a:xfrm>
            <a:off x="2857500" y="4293096"/>
            <a:ext cx="3429000" cy="2032000"/>
          </a:xfrm>
          <a:prstGeom prst="rect">
            <a:avLst/>
          </a:prstGeom>
        </p:spPr>
      </p:pic>
    </p:spTree>
    <p:extLst>
      <p:ext uri="{BB962C8B-B14F-4D97-AF65-F5344CB8AC3E}">
        <p14:creationId xmlns:p14="http://schemas.microsoft.com/office/powerpoint/2010/main" val="140658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¿Por qué están de moda?</a:t>
            </a:r>
            <a:endParaRPr lang="en-US" dirty="0"/>
          </a:p>
        </p:txBody>
      </p:sp>
      <p:sp>
        <p:nvSpPr>
          <p:cNvPr id="65539" name="Rectangle 3"/>
          <p:cNvSpPr>
            <a:spLocks noGrp="1" noChangeArrowheads="1"/>
          </p:cNvSpPr>
          <p:nvPr>
            <p:ph type="body" idx="1"/>
          </p:nvPr>
        </p:nvSpPr>
        <p:spPr>
          <a:xfrm>
            <a:off x="457200" y="1135285"/>
            <a:ext cx="8229600" cy="4525963"/>
          </a:xfrm>
        </p:spPr>
        <p:txBody>
          <a:bodyPr/>
          <a:lstStyle/>
          <a:p>
            <a:pPr eaLnBrk="1" hangingPunct="1"/>
            <a:endParaRPr lang="es-CL" sz="2800" dirty="0"/>
          </a:p>
          <a:p>
            <a:pPr algn="just" eaLnBrk="1" hangingPunct="1"/>
            <a:r>
              <a:rPr lang="es-CL" sz="2800" dirty="0"/>
              <a:t>Por la oportunidad de mercado</a:t>
            </a:r>
          </a:p>
          <a:p>
            <a:pPr algn="just" eaLnBrk="1" hangingPunct="1"/>
            <a:endParaRPr lang="es-CL" sz="2800" dirty="0"/>
          </a:p>
          <a:p>
            <a:pPr lvl="1" algn="just"/>
            <a:r>
              <a:rPr lang="es-CL" sz="2400" dirty="0"/>
              <a:t>Aumento de la demanda de profesionales dedicados a procesar, analizar y automatizar procesos que involucren millones de datos</a:t>
            </a:r>
          </a:p>
          <a:p>
            <a:pPr lvl="1" algn="just"/>
            <a:r>
              <a:rPr lang="es-CL" sz="2400" dirty="0"/>
              <a:t>Profesionales como:</a:t>
            </a:r>
          </a:p>
          <a:p>
            <a:pPr lvl="2" algn="just"/>
            <a:r>
              <a:rPr lang="es-CL" sz="2000" dirty="0"/>
              <a:t>Ingenieros de datos</a:t>
            </a:r>
          </a:p>
          <a:p>
            <a:pPr lvl="2" algn="just"/>
            <a:r>
              <a:rPr lang="es-CL" sz="2000" dirty="0"/>
              <a:t>Científicos de datos</a:t>
            </a:r>
          </a:p>
          <a:p>
            <a:pPr lvl="2" algn="just"/>
            <a:r>
              <a:rPr lang="es-CL" sz="2000" dirty="0"/>
              <a:t>Ingenieros de IA</a:t>
            </a:r>
          </a:p>
          <a:p>
            <a:pPr lvl="1" algn="just"/>
            <a:endParaRPr lang="es-CL" sz="2400" dirty="0"/>
          </a:p>
          <a:p>
            <a:pPr lvl="1" algn="just"/>
            <a:endParaRPr lang="es-CL" sz="2400" dirty="0"/>
          </a:p>
          <a:p>
            <a:pPr lvl="1" algn="just"/>
            <a:endParaRPr lang="es-CL" dirty="0"/>
          </a:p>
        </p:txBody>
      </p:sp>
      <p:pic>
        <p:nvPicPr>
          <p:cNvPr id="2" name="Imagen 1">
            <a:extLst>
              <a:ext uri="{FF2B5EF4-FFF2-40B4-BE49-F238E27FC236}">
                <a16:creationId xmlns:a16="http://schemas.microsoft.com/office/drawing/2014/main" id="{0519A675-0FB8-7D47-8697-E4F628241771}"/>
              </a:ext>
            </a:extLst>
          </p:cNvPr>
          <p:cNvPicPr>
            <a:picLocks noChangeAspect="1"/>
          </p:cNvPicPr>
          <p:nvPr/>
        </p:nvPicPr>
        <p:blipFill>
          <a:blip r:embed="rId3"/>
          <a:stretch>
            <a:fillRect/>
          </a:stretch>
        </p:blipFill>
        <p:spPr>
          <a:xfrm>
            <a:off x="4652144" y="3429000"/>
            <a:ext cx="4491856" cy="2996955"/>
          </a:xfrm>
          <a:prstGeom prst="rect">
            <a:avLst/>
          </a:prstGeom>
        </p:spPr>
      </p:pic>
    </p:spTree>
    <p:extLst>
      <p:ext uri="{BB962C8B-B14F-4D97-AF65-F5344CB8AC3E}">
        <p14:creationId xmlns:p14="http://schemas.microsoft.com/office/powerpoint/2010/main" val="378263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D1648DE-C5B2-E14E-A35E-2A629E8F16ED}"/>
              </a:ext>
            </a:extLst>
          </p:cNvPr>
          <p:cNvPicPr>
            <a:picLocks noChangeAspect="1"/>
          </p:cNvPicPr>
          <p:nvPr/>
        </p:nvPicPr>
        <p:blipFill>
          <a:blip r:embed="rId3"/>
          <a:stretch>
            <a:fillRect/>
          </a:stretch>
        </p:blipFill>
        <p:spPr>
          <a:xfrm rot="18209493">
            <a:off x="5025398" y="915789"/>
            <a:ext cx="4545558" cy="2321366"/>
          </a:xfrm>
          <a:prstGeom prst="rect">
            <a:avLst/>
          </a:prstGeom>
        </p:spPr>
      </p:pic>
      <p:sp>
        <p:nvSpPr>
          <p:cNvPr id="65538" name="Rectangle 2"/>
          <p:cNvSpPr>
            <a:spLocks noGrp="1" noChangeArrowheads="1"/>
          </p:cNvSpPr>
          <p:nvPr>
            <p:ph type="title"/>
          </p:nvPr>
        </p:nvSpPr>
        <p:spPr/>
        <p:txBody>
          <a:bodyPr/>
          <a:lstStyle/>
          <a:p>
            <a:pPr eaLnBrk="1" hangingPunct="1"/>
            <a:r>
              <a:rPr lang="es-CL" dirty="0"/>
              <a:t>¿Por qué están de moda?</a:t>
            </a:r>
            <a:endParaRPr lang="en-US" dirty="0"/>
          </a:p>
        </p:txBody>
      </p:sp>
      <p:sp>
        <p:nvSpPr>
          <p:cNvPr id="65539" name="Rectangle 3"/>
          <p:cNvSpPr>
            <a:spLocks noGrp="1" noChangeArrowheads="1"/>
          </p:cNvSpPr>
          <p:nvPr>
            <p:ph type="body" idx="1"/>
          </p:nvPr>
        </p:nvSpPr>
        <p:spPr/>
        <p:txBody>
          <a:bodyPr/>
          <a:lstStyle/>
          <a:p>
            <a:pPr eaLnBrk="1" hangingPunct="1"/>
            <a:endParaRPr lang="es-CL" sz="2800" dirty="0"/>
          </a:p>
          <a:p>
            <a:pPr algn="just"/>
            <a:r>
              <a:rPr lang="es-CL" sz="2800" dirty="0"/>
              <a:t>La cantidad de datos circulando</a:t>
            </a:r>
          </a:p>
          <a:p>
            <a:pPr lvl="1" algn="just"/>
            <a:r>
              <a:rPr lang="es-CL" sz="2400" dirty="0"/>
              <a:t>Necesidad de analizar volúmenes de datos enormes</a:t>
            </a:r>
          </a:p>
          <a:p>
            <a:pPr lvl="1" algn="just"/>
            <a:r>
              <a:rPr lang="es-CL" sz="2400" dirty="0"/>
              <a:t>Tecnología actual de las empresas no puede resolver todos los problemas.</a:t>
            </a:r>
          </a:p>
          <a:p>
            <a:pPr lvl="1" algn="just"/>
            <a:endParaRPr lang="es-CL" sz="2400" dirty="0"/>
          </a:p>
          <a:p>
            <a:pPr algn="just"/>
            <a:r>
              <a:rPr lang="es-CL" sz="2800" dirty="0"/>
              <a:t>Utilización de computadores antiguos</a:t>
            </a:r>
          </a:p>
          <a:p>
            <a:pPr lvl="1" algn="just"/>
            <a:r>
              <a:rPr lang="es-CL" sz="2400" dirty="0"/>
              <a:t>Algunas herramientas de Big Data pueden aprovechar parte de las capacidades actuales de nuestras m</a:t>
            </a:r>
            <a:r>
              <a:rPr lang="en-US" sz="2400" dirty="0" err="1"/>
              <a:t>áquinas</a:t>
            </a:r>
            <a:r>
              <a:rPr lang="en-US" sz="2400" dirty="0"/>
              <a:t>.</a:t>
            </a:r>
            <a:endParaRPr lang="es-CL" sz="2400" dirty="0"/>
          </a:p>
        </p:txBody>
      </p:sp>
    </p:spTree>
    <p:extLst>
      <p:ext uri="{BB962C8B-B14F-4D97-AF65-F5344CB8AC3E}">
        <p14:creationId xmlns:p14="http://schemas.microsoft.com/office/powerpoint/2010/main" val="106015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a:t>Tecnologías asociadas a BIG Data y Data </a:t>
            </a:r>
            <a:r>
              <a:rPr lang="es-CL" dirty="0" err="1"/>
              <a:t>science</a:t>
            </a:r>
            <a:endParaRPr lang="es-CL" dirty="0"/>
          </a:p>
        </p:txBody>
      </p:sp>
      <p:sp>
        <p:nvSpPr>
          <p:cNvPr id="3" name="Text Placeholder 2">
            <a:extLst>
              <a:ext uri="{FF2B5EF4-FFF2-40B4-BE49-F238E27FC236}">
                <a16:creationId xmlns:a16="http://schemas.microsoft.com/office/drawing/2014/main" id="{DB809932-FAEC-47B9-AA60-31897C534B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621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BF16E69-CA3A-8B47-A920-81DA6584117B}"/>
              </a:ext>
            </a:extLst>
          </p:cNvPr>
          <p:cNvPicPr>
            <a:picLocks noChangeAspect="1"/>
          </p:cNvPicPr>
          <p:nvPr/>
        </p:nvPicPr>
        <p:blipFill>
          <a:blip r:embed="rId2"/>
          <a:stretch>
            <a:fillRect/>
          </a:stretch>
        </p:blipFill>
        <p:spPr>
          <a:xfrm>
            <a:off x="5552504" y="3429000"/>
            <a:ext cx="3556000" cy="3048000"/>
          </a:xfrm>
          <a:prstGeom prst="rect">
            <a:avLst/>
          </a:prstGeom>
        </p:spPr>
      </p:pic>
      <p:sp>
        <p:nvSpPr>
          <p:cNvPr id="2" name="Title 1"/>
          <p:cNvSpPr>
            <a:spLocks noGrp="1"/>
          </p:cNvSpPr>
          <p:nvPr>
            <p:ph type="title"/>
          </p:nvPr>
        </p:nvSpPr>
        <p:spPr/>
        <p:txBody>
          <a:bodyPr/>
          <a:lstStyle/>
          <a:p>
            <a:r>
              <a:rPr lang="es-CL" dirty="0"/>
              <a:t>¿Antes que eso?</a:t>
            </a:r>
          </a:p>
        </p:txBody>
      </p:sp>
      <p:sp>
        <p:nvSpPr>
          <p:cNvPr id="3" name="Content Placeholder 2"/>
          <p:cNvSpPr>
            <a:spLocks noGrp="1"/>
          </p:cNvSpPr>
          <p:nvPr>
            <p:ph idx="1"/>
          </p:nvPr>
        </p:nvSpPr>
        <p:spPr>
          <a:xfrm>
            <a:off x="323528" y="1639341"/>
            <a:ext cx="8229600" cy="4525963"/>
          </a:xfrm>
        </p:spPr>
        <p:txBody>
          <a:bodyPr/>
          <a:lstStyle/>
          <a:p>
            <a:pPr marL="0" indent="0" algn="just">
              <a:buNone/>
            </a:pPr>
            <a:endParaRPr lang="es-CL" sz="2800" dirty="0"/>
          </a:p>
          <a:p>
            <a:pPr algn="just"/>
            <a:r>
              <a:rPr lang="es-CL" sz="2800" dirty="0"/>
              <a:t>Preguntemos: ¿Cómo podemos procesar millones de datos si una sola máquina no puede hacerlo?</a:t>
            </a:r>
          </a:p>
          <a:p>
            <a:pPr algn="just"/>
            <a:endParaRPr lang="es-CL" sz="2800" dirty="0"/>
          </a:p>
          <a:p>
            <a:pPr algn="just"/>
            <a:r>
              <a:rPr lang="es-CL" sz="2800" dirty="0"/>
              <a:t>Obviamente la respuesta es que muchas </a:t>
            </a:r>
          </a:p>
          <a:p>
            <a:pPr marL="339725" indent="0" algn="just">
              <a:buNone/>
            </a:pPr>
            <a:r>
              <a:rPr lang="es-CL" sz="2800" dirty="0"/>
              <a:t>máquinas lo hagan, pero ¿cómo?</a:t>
            </a:r>
          </a:p>
        </p:txBody>
      </p:sp>
    </p:spTree>
    <p:extLst>
      <p:ext uri="{BB962C8B-B14F-4D97-AF65-F5344CB8AC3E}">
        <p14:creationId xmlns:p14="http://schemas.microsoft.com/office/powerpoint/2010/main" val="140800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etricArts\Downloads\Big-Data-Tren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28" y="188640"/>
            <a:ext cx="8789061" cy="659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60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a:t>Fundamentos de </a:t>
            </a:r>
            <a:r>
              <a:rPr lang="es-CL" dirty="0" err="1"/>
              <a:t>big</a:t>
            </a:r>
            <a:r>
              <a:rPr lang="es-CL" dirty="0"/>
              <a:t> data y data </a:t>
            </a:r>
            <a:r>
              <a:rPr lang="es-CL" dirty="0" err="1"/>
              <a:t>science</a:t>
            </a:r>
            <a:endParaRPr lang="es-CL" dirty="0"/>
          </a:p>
        </p:txBody>
      </p:sp>
      <p:sp>
        <p:nvSpPr>
          <p:cNvPr id="3" name="Text Placeholder 2">
            <a:extLst>
              <a:ext uri="{FF2B5EF4-FFF2-40B4-BE49-F238E27FC236}">
                <a16:creationId xmlns:a16="http://schemas.microsoft.com/office/drawing/2014/main" id="{DB809932-FAEC-47B9-AA60-31897C534B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714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D96A-CA93-4DB0-A3B2-8519B379FA06}"/>
              </a:ext>
            </a:extLst>
          </p:cNvPr>
          <p:cNvSpPr>
            <a:spLocks noGrp="1"/>
          </p:cNvSpPr>
          <p:nvPr>
            <p:ph type="title"/>
          </p:nvPr>
        </p:nvSpPr>
        <p:spPr/>
        <p:txBody>
          <a:bodyPr/>
          <a:lstStyle/>
          <a:p>
            <a:r>
              <a:rPr lang="en-US" dirty="0"/>
              <a:t>Hadoop</a:t>
            </a:r>
          </a:p>
        </p:txBody>
      </p:sp>
      <p:sp>
        <p:nvSpPr>
          <p:cNvPr id="3" name="Text Placeholder 2">
            <a:extLst>
              <a:ext uri="{FF2B5EF4-FFF2-40B4-BE49-F238E27FC236}">
                <a16:creationId xmlns:a16="http://schemas.microsoft.com/office/drawing/2014/main" id="{57E1FB13-14E1-4F1E-8D0E-2C54A6B1CE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14220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Hadoop</a:t>
            </a:r>
            <a:endParaRPr lang="en-US" dirty="0"/>
          </a:p>
        </p:txBody>
      </p:sp>
      <p:sp>
        <p:nvSpPr>
          <p:cNvPr id="65539" name="Rectangle 3"/>
          <p:cNvSpPr>
            <a:spLocks noGrp="1" noChangeArrowheads="1"/>
          </p:cNvSpPr>
          <p:nvPr>
            <p:ph type="body" idx="1"/>
          </p:nvPr>
        </p:nvSpPr>
        <p:spPr/>
        <p:txBody>
          <a:bodyPr/>
          <a:lstStyle/>
          <a:p>
            <a:pPr eaLnBrk="1" hangingPunct="1"/>
            <a:r>
              <a:rPr lang="es-CL" sz="2800" dirty="0"/>
              <a:t>¿Qué es Hadoop?</a:t>
            </a:r>
          </a:p>
          <a:p>
            <a:pPr eaLnBrk="1" hangingPunct="1"/>
            <a:endParaRPr lang="es-CL" sz="2800" dirty="0"/>
          </a:p>
          <a:p>
            <a:pPr lvl="1" algn="just" eaLnBrk="1" hangingPunct="1"/>
            <a:r>
              <a:rPr lang="es-CL" dirty="0"/>
              <a:t>Es la </a:t>
            </a:r>
            <a:r>
              <a:rPr lang="es-CL" dirty="0">
                <a:solidFill>
                  <a:srgbClr val="C00000"/>
                </a:solidFill>
              </a:rPr>
              <a:t>principal</a:t>
            </a:r>
            <a:r>
              <a:rPr lang="es-CL" dirty="0"/>
              <a:t> tecnología de </a:t>
            </a:r>
            <a:r>
              <a:rPr lang="es-CL" b="1" dirty="0"/>
              <a:t>Big Data </a:t>
            </a:r>
            <a:r>
              <a:rPr lang="es-CL" dirty="0"/>
              <a:t>en la actualidad.</a:t>
            </a:r>
          </a:p>
          <a:p>
            <a:pPr lvl="1" algn="just" eaLnBrk="1" hangingPunct="1"/>
            <a:endParaRPr lang="es-CL" sz="2800" dirty="0"/>
          </a:p>
          <a:p>
            <a:pPr lvl="1" algn="just" eaLnBrk="1" hangingPunct="1"/>
            <a:r>
              <a:rPr lang="es-CL" dirty="0"/>
              <a:t>Su funcionamiento se basa en el concepto </a:t>
            </a:r>
            <a:r>
              <a:rPr lang="es-CL" i="1" dirty="0"/>
              <a:t>de procesamiento distribuido</a:t>
            </a:r>
            <a:r>
              <a:rPr lang="es-CL" dirty="0"/>
              <a:t>.</a:t>
            </a:r>
            <a:endParaRPr lang="es-CL" sz="2800" dirty="0"/>
          </a:p>
        </p:txBody>
      </p:sp>
      <p:pic>
        <p:nvPicPr>
          <p:cNvPr id="1026" name="Picture 2" descr="Resultado de imagen para hadoop icon">
            <a:extLst>
              <a:ext uri="{FF2B5EF4-FFF2-40B4-BE49-F238E27FC236}">
                <a16:creationId xmlns:a16="http://schemas.microsoft.com/office/drawing/2014/main" id="{223A3AEC-56EF-4D07-A705-84BC0E9429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280" y="274638"/>
            <a:ext cx="1496194" cy="14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91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Hadoop</a:t>
            </a:r>
            <a:endParaRPr lang="en-US" dirty="0"/>
          </a:p>
        </p:txBody>
      </p:sp>
      <p:sp>
        <p:nvSpPr>
          <p:cNvPr id="65539" name="Rectangle 3"/>
          <p:cNvSpPr>
            <a:spLocks noGrp="1" noChangeArrowheads="1"/>
          </p:cNvSpPr>
          <p:nvPr>
            <p:ph type="body" idx="1"/>
          </p:nvPr>
        </p:nvSpPr>
        <p:spPr>
          <a:xfrm>
            <a:off x="457200" y="1324392"/>
            <a:ext cx="8229600" cy="4525963"/>
          </a:xfrm>
        </p:spPr>
        <p:txBody>
          <a:bodyPr/>
          <a:lstStyle/>
          <a:p>
            <a:pPr eaLnBrk="1" hangingPunct="1"/>
            <a:endParaRPr lang="es-CL" sz="2800" dirty="0"/>
          </a:p>
          <a:p>
            <a:pPr eaLnBrk="1" hangingPunct="1"/>
            <a:r>
              <a:rPr lang="es-CL" sz="2800" dirty="0"/>
              <a:t>Es un software </a:t>
            </a:r>
            <a:r>
              <a:rPr lang="es-CL" sz="2800" b="1" i="1" dirty="0"/>
              <a:t>libre</a:t>
            </a:r>
          </a:p>
          <a:p>
            <a:pPr lvl="1"/>
            <a:r>
              <a:rPr lang="es-CL" sz="2400" dirty="0"/>
              <a:t>Cualquiera puede usarlo </a:t>
            </a:r>
            <a:r>
              <a:rPr lang="es-CL" sz="2400" u="sng" dirty="0"/>
              <a:t>sin costo </a:t>
            </a:r>
            <a:r>
              <a:rPr lang="es-CL" sz="2400" dirty="0"/>
              <a:t>en sus instalaciones.</a:t>
            </a:r>
          </a:p>
          <a:p>
            <a:pPr lvl="1"/>
            <a:endParaRPr lang="es-CL" sz="2400" dirty="0"/>
          </a:p>
          <a:p>
            <a:r>
              <a:rPr lang="es-CL" sz="2800" dirty="0"/>
              <a:t>Hay distintas </a:t>
            </a:r>
            <a:r>
              <a:rPr lang="es-CL" sz="2800" dirty="0">
                <a:solidFill>
                  <a:srgbClr val="C00000"/>
                </a:solidFill>
              </a:rPr>
              <a:t>versiones</a:t>
            </a:r>
            <a:r>
              <a:rPr lang="es-CL" sz="2800" dirty="0"/>
              <a:t> empresariales.</a:t>
            </a:r>
          </a:p>
          <a:p>
            <a:pPr lvl="1"/>
            <a:r>
              <a:rPr lang="es-CL" sz="2400" dirty="0"/>
              <a:t>Cloudera</a:t>
            </a:r>
          </a:p>
          <a:p>
            <a:pPr lvl="1"/>
            <a:r>
              <a:rPr lang="es-CL" sz="2400" dirty="0" err="1"/>
              <a:t>HortonWorks</a:t>
            </a:r>
            <a:endParaRPr lang="es-CL" sz="2400" dirty="0"/>
          </a:p>
          <a:p>
            <a:pPr lvl="1"/>
            <a:r>
              <a:rPr lang="es-CL" sz="2400" dirty="0"/>
              <a:t>MapR</a:t>
            </a:r>
          </a:p>
        </p:txBody>
      </p:sp>
      <p:pic>
        <p:nvPicPr>
          <p:cNvPr id="2050" name="Picture 2" descr="Resultado de imagen para cloudera icon">
            <a:extLst>
              <a:ext uri="{FF2B5EF4-FFF2-40B4-BE49-F238E27FC236}">
                <a16:creationId xmlns:a16="http://schemas.microsoft.com/office/drawing/2014/main" id="{CD3FE30D-4DE0-4043-BACE-4B0394641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8307" y="4336704"/>
            <a:ext cx="1835696" cy="3438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hortonworks icon">
            <a:extLst>
              <a:ext uri="{FF2B5EF4-FFF2-40B4-BE49-F238E27FC236}">
                <a16:creationId xmlns:a16="http://schemas.microsoft.com/office/drawing/2014/main" id="{27906F7C-C049-4D2E-8715-64C39015C7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4489349"/>
            <a:ext cx="1987461" cy="7639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mapr icon">
            <a:extLst>
              <a:ext uri="{FF2B5EF4-FFF2-40B4-BE49-F238E27FC236}">
                <a16:creationId xmlns:a16="http://schemas.microsoft.com/office/drawing/2014/main" id="{70A42100-3CD9-414E-9061-4C4555F4AD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080" y="5825939"/>
            <a:ext cx="1893810" cy="43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27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Ecosistema</a:t>
            </a:r>
            <a:endParaRPr lang="en-US" dirty="0"/>
          </a:p>
        </p:txBody>
      </p:sp>
      <p:pic>
        <p:nvPicPr>
          <p:cNvPr id="3074" name="Picture 2" descr="Hadoop Tutorial: Features, Components, Cluster &amp; Topology">
            <a:extLst>
              <a:ext uri="{FF2B5EF4-FFF2-40B4-BE49-F238E27FC236}">
                <a16:creationId xmlns:a16="http://schemas.microsoft.com/office/drawing/2014/main" id="{D1A8540B-46CE-4A95-9096-094AE7E75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40768"/>
            <a:ext cx="6336704" cy="5147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46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6203032" cy="1143000"/>
          </a:xfrm>
        </p:spPr>
        <p:txBody>
          <a:bodyPr/>
          <a:lstStyle/>
          <a:p>
            <a:r>
              <a:rPr lang="es-CL" dirty="0"/>
              <a:t>Aspectos relevantes de Hadoop</a:t>
            </a:r>
            <a:endParaRPr lang="en-US" dirty="0"/>
          </a:p>
        </p:txBody>
      </p:sp>
      <p:sp>
        <p:nvSpPr>
          <p:cNvPr id="65539" name="Rectangle 3"/>
          <p:cNvSpPr>
            <a:spLocks noGrp="1" noChangeArrowheads="1"/>
          </p:cNvSpPr>
          <p:nvPr>
            <p:ph type="body" idx="1"/>
          </p:nvPr>
        </p:nvSpPr>
        <p:spPr/>
        <p:txBody>
          <a:bodyPr/>
          <a:lstStyle/>
          <a:p>
            <a:pPr eaLnBrk="1" hangingPunct="1"/>
            <a:endParaRPr lang="es-CL" sz="2800" dirty="0"/>
          </a:p>
          <a:p>
            <a:pPr algn="just" eaLnBrk="1" hangingPunct="1"/>
            <a:endParaRPr lang="es-CL" sz="2800" dirty="0"/>
          </a:p>
          <a:p>
            <a:pPr algn="just" eaLnBrk="1" hangingPunct="1"/>
            <a:r>
              <a:rPr lang="es-CL" sz="2800" dirty="0"/>
              <a:t>Su forma de procesamiento es </a:t>
            </a:r>
            <a:r>
              <a:rPr lang="es-CL" sz="2800" b="1" dirty="0" err="1"/>
              <a:t>batch</a:t>
            </a:r>
            <a:r>
              <a:rPr lang="es-CL" sz="2800" dirty="0"/>
              <a:t>, es decir, hay que </a:t>
            </a:r>
            <a:r>
              <a:rPr lang="es-CL" sz="2800" i="1" dirty="0"/>
              <a:t>agendar</a:t>
            </a:r>
            <a:r>
              <a:rPr lang="es-CL" sz="2800" dirty="0"/>
              <a:t> las tareas para que se </a:t>
            </a:r>
            <a:r>
              <a:rPr lang="es-CL" sz="2800" dirty="0">
                <a:solidFill>
                  <a:srgbClr val="C00000"/>
                </a:solidFill>
              </a:rPr>
              <a:t>ejecuten</a:t>
            </a:r>
            <a:r>
              <a:rPr lang="es-CL" sz="2800" dirty="0"/>
              <a:t> de acuerdo al calendario </a:t>
            </a:r>
            <a:r>
              <a:rPr lang="es-CL" sz="2800" i="1" dirty="0"/>
              <a:t>establecido</a:t>
            </a:r>
            <a:r>
              <a:rPr lang="es-CL" sz="2800" dirty="0"/>
              <a:t>.</a:t>
            </a:r>
          </a:p>
          <a:p>
            <a:pPr algn="just" eaLnBrk="1" hangingPunct="1"/>
            <a:endParaRPr lang="es-CL" sz="2800" dirty="0"/>
          </a:p>
          <a:p>
            <a:pPr algn="just" eaLnBrk="1" hangingPunct="1"/>
            <a:r>
              <a:rPr lang="es-CL" sz="2800" b="1" dirty="0"/>
              <a:t>No</a:t>
            </a:r>
            <a:r>
              <a:rPr lang="es-CL" sz="2800" dirty="0"/>
              <a:t> sirve para ejecutar trabajos en </a:t>
            </a:r>
            <a:r>
              <a:rPr lang="es-CL" sz="2800" i="1" u="sng" dirty="0"/>
              <a:t>tiempo real</a:t>
            </a:r>
            <a:r>
              <a:rPr lang="es-CL" sz="2800" dirty="0"/>
              <a:t>.</a:t>
            </a:r>
          </a:p>
        </p:txBody>
      </p:sp>
    </p:spTree>
    <p:extLst>
      <p:ext uri="{BB962C8B-B14F-4D97-AF65-F5344CB8AC3E}">
        <p14:creationId xmlns:p14="http://schemas.microsoft.com/office/powerpoint/2010/main" val="323731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s-CL" dirty="0"/>
              <a:t>Desventajas de Hadoop</a:t>
            </a:r>
            <a:endParaRPr lang="en-US" dirty="0"/>
          </a:p>
        </p:txBody>
      </p:sp>
      <p:sp>
        <p:nvSpPr>
          <p:cNvPr id="65539" name="Rectangle 3"/>
          <p:cNvSpPr>
            <a:spLocks noGrp="1" noChangeArrowheads="1"/>
          </p:cNvSpPr>
          <p:nvPr>
            <p:ph type="body" idx="1"/>
          </p:nvPr>
        </p:nvSpPr>
        <p:spPr/>
        <p:txBody>
          <a:bodyPr>
            <a:normAutofit fontScale="92500" lnSpcReduction="10000"/>
          </a:bodyPr>
          <a:lstStyle/>
          <a:p>
            <a:pPr eaLnBrk="1" hangingPunct="1"/>
            <a:endParaRPr lang="es-CL" sz="2800" dirty="0"/>
          </a:p>
          <a:p>
            <a:pPr algn="just" eaLnBrk="1" hangingPunct="1"/>
            <a:r>
              <a:rPr lang="es-CL" sz="2800" dirty="0"/>
              <a:t>A pesar de su </a:t>
            </a:r>
            <a:r>
              <a:rPr lang="es-CL" sz="2800" i="1" dirty="0"/>
              <a:t>popularidad</a:t>
            </a:r>
            <a:r>
              <a:rPr lang="es-CL" sz="2800" dirty="0"/>
              <a:t>, cuenta con algunos </a:t>
            </a:r>
            <a:r>
              <a:rPr lang="es-CL" sz="2800" u="sng" dirty="0"/>
              <a:t>problemas</a:t>
            </a:r>
            <a:r>
              <a:rPr lang="es-CL" sz="2800" dirty="0"/>
              <a:t>:</a:t>
            </a:r>
          </a:p>
          <a:p>
            <a:pPr algn="just" eaLnBrk="1" hangingPunct="1"/>
            <a:endParaRPr lang="es-CL" sz="2800" dirty="0"/>
          </a:p>
          <a:p>
            <a:pPr lvl="1" algn="just"/>
            <a:r>
              <a:rPr lang="es-CL" sz="2400" dirty="0"/>
              <a:t>Complejidad para </a:t>
            </a:r>
            <a:r>
              <a:rPr lang="es-CL" sz="2400" dirty="0">
                <a:solidFill>
                  <a:srgbClr val="C00000"/>
                </a:solidFill>
              </a:rPr>
              <a:t>instalarlo</a:t>
            </a:r>
            <a:r>
              <a:rPr lang="es-CL" sz="2400" dirty="0"/>
              <a:t> y administrarlo</a:t>
            </a:r>
          </a:p>
          <a:p>
            <a:pPr lvl="1" algn="just"/>
            <a:r>
              <a:rPr lang="es-CL" sz="2400" dirty="0"/>
              <a:t>Complejidad para crear </a:t>
            </a:r>
            <a:r>
              <a:rPr lang="es-CL" sz="2400" dirty="0">
                <a:solidFill>
                  <a:srgbClr val="C00000"/>
                </a:solidFill>
              </a:rPr>
              <a:t>nuevas</a:t>
            </a:r>
            <a:r>
              <a:rPr lang="es-CL" sz="2400" dirty="0"/>
              <a:t> tareas</a:t>
            </a:r>
          </a:p>
          <a:p>
            <a:pPr lvl="1" algn="just"/>
            <a:r>
              <a:rPr lang="es-CL" sz="2400" dirty="0"/>
              <a:t>Requiere mucho </a:t>
            </a:r>
            <a:r>
              <a:rPr lang="es-CL" sz="2400" dirty="0">
                <a:solidFill>
                  <a:srgbClr val="C00000"/>
                </a:solidFill>
              </a:rPr>
              <a:t>mantenimiento</a:t>
            </a:r>
            <a:r>
              <a:rPr lang="es-CL" sz="2400" dirty="0"/>
              <a:t> y </a:t>
            </a:r>
            <a:r>
              <a:rPr lang="es-CL" sz="2400" dirty="0">
                <a:solidFill>
                  <a:srgbClr val="C00000"/>
                </a:solidFill>
              </a:rPr>
              <a:t>conocimiento</a:t>
            </a:r>
            <a:r>
              <a:rPr lang="es-CL" sz="2400" dirty="0"/>
              <a:t> de programación.</a:t>
            </a:r>
          </a:p>
          <a:p>
            <a:pPr lvl="1" algn="just"/>
            <a:endParaRPr lang="es-CL" sz="2400" dirty="0"/>
          </a:p>
          <a:p>
            <a:pPr algn="just"/>
            <a:r>
              <a:rPr lang="es-CL" sz="2800" dirty="0"/>
              <a:t>Todo lo anterior genera una </a:t>
            </a:r>
            <a:r>
              <a:rPr lang="es-CL" sz="2800" b="1" dirty="0"/>
              <a:t>lentitud</a:t>
            </a:r>
            <a:r>
              <a:rPr lang="es-CL" sz="2800" dirty="0"/>
              <a:t> para obtener resultados para la empresa.</a:t>
            </a:r>
          </a:p>
        </p:txBody>
      </p:sp>
    </p:spTree>
    <p:extLst>
      <p:ext uri="{BB962C8B-B14F-4D97-AF65-F5344CB8AC3E}">
        <p14:creationId xmlns:p14="http://schemas.microsoft.com/office/powerpoint/2010/main" val="394811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s-CL" dirty="0"/>
              <a:t>¿Cuándo conviene usarlo?</a:t>
            </a:r>
            <a:endParaRPr lang="en-US" dirty="0"/>
          </a:p>
        </p:txBody>
      </p:sp>
      <p:sp>
        <p:nvSpPr>
          <p:cNvPr id="65539" name="Rectangle 3"/>
          <p:cNvSpPr>
            <a:spLocks noGrp="1" noChangeArrowheads="1"/>
          </p:cNvSpPr>
          <p:nvPr>
            <p:ph type="body" idx="1"/>
          </p:nvPr>
        </p:nvSpPr>
        <p:spPr/>
        <p:txBody>
          <a:bodyPr>
            <a:normAutofit lnSpcReduction="10000"/>
          </a:bodyPr>
          <a:lstStyle/>
          <a:p>
            <a:pPr eaLnBrk="1" hangingPunct="1"/>
            <a:endParaRPr lang="es-CL" sz="2800" dirty="0"/>
          </a:p>
          <a:p>
            <a:pPr algn="just" eaLnBrk="1" hangingPunct="1"/>
            <a:r>
              <a:rPr lang="es-CL" sz="2800" dirty="0"/>
              <a:t>Cuando la empresa/compañía tiene las siguientes condiciones:</a:t>
            </a:r>
          </a:p>
          <a:p>
            <a:pPr algn="just" eaLnBrk="1" hangingPunct="1"/>
            <a:endParaRPr lang="es-CL" sz="2800" dirty="0"/>
          </a:p>
          <a:p>
            <a:pPr lvl="1" algn="just"/>
            <a:r>
              <a:rPr lang="es-CL" sz="2400" dirty="0"/>
              <a:t>Colaboradores que son </a:t>
            </a:r>
            <a:r>
              <a:rPr lang="es-CL" sz="2400" b="1" dirty="0">
                <a:solidFill>
                  <a:srgbClr val="C00000"/>
                </a:solidFill>
              </a:rPr>
              <a:t>expertos</a:t>
            </a:r>
            <a:r>
              <a:rPr lang="es-CL" sz="2400" dirty="0"/>
              <a:t> en Java (lenguaje de programación por defecto para Hadoop).</a:t>
            </a:r>
          </a:p>
          <a:p>
            <a:pPr lvl="1" algn="just"/>
            <a:endParaRPr lang="es-CL" sz="2400" dirty="0"/>
          </a:p>
          <a:p>
            <a:pPr lvl="1" algn="just"/>
            <a:r>
              <a:rPr lang="es-CL" sz="2400" dirty="0"/>
              <a:t>Administradores de servidores para </a:t>
            </a:r>
            <a:r>
              <a:rPr lang="es-CL" sz="2400" b="1" dirty="0">
                <a:solidFill>
                  <a:srgbClr val="C00000"/>
                </a:solidFill>
              </a:rPr>
              <a:t>gestionar</a:t>
            </a:r>
            <a:r>
              <a:rPr lang="es-CL" sz="2400" dirty="0"/>
              <a:t> el clúster.</a:t>
            </a:r>
          </a:p>
          <a:p>
            <a:pPr lvl="1" algn="just"/>
            <a:endParaRPr lang="es-CL" sz="2400" dirty="0"/>
          </a:p>
          <a:p>
            <a:pPr lvl="1" algn="just"/>
            <a:r>
              <a:rPr lang="es-CL" sz="2400" dirty="0"/>
              <a:t>No se requiere hacer </a:t>
            </a:r>
            <a:r>
              <a:rPr lang="es-CL" sz="2400" b="1" dirty="0">
                <a:solidFill>
                  <a:srgbClr val="C00000"/>
                </a:solidFill>
              </a:rPr>
              <a:t>investigación</a:t>
            </a:r>
            <a:r>
              <a:rPr lang="es-CL" sz="2400" dirty="0"/>
              <a:t> reproducible. </a:t>
            </a:r>
          </a:p>
        </p:txBody>
      </p:sp>
    </p:spTree>
    <p:extLst>
      <p:ext uri="{BB962C8B-B14F-4D97-AF65-F5344CB8AC3E}">
        <p14:creationId xmlns:p14="http://schemas.microsoft.com/office/powerpoint/2010/main" val="386946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D96A-CA93-4DB0-A3B2-8519B379FA06}"/>
              </a:ext>
            </a:extLst>
          </p:cNvPr>
          <p:cNvSpPr>
            <a:spLocks noGrp="1"/>
          </p:cNvSpPr>
          <p:nvPr>
            <p:ph type="title"/>
          </p:nvPr>
        </p:nvSpPr>
        <p:spPr/>
        <p:txBody>
          <a:bodyPr/>
          <a:lstStyle/>
          <a:p>
            <a:r>
              <a:rPr lang="en-US" dirty="0"/>
              <a:t>SPARK</a:t>
            </a:r>
          </a:p>
        </p:txBody>
      </p:sp>
      <p:sp>
        <p:nvSpPr>
          <p:cNvPr id="3" name="Text Placeholder 2">
            <a:extLst>
              <a:ext uri="{FF2B5EF4-FFF2-40B4-BE49-F238E27FC236}">
                <a16:creationId xmlns:a16="http://schemas.microsoft.com/office/drawing/2014/main" id="{57E1FB13-14E1-4F1E-8D0E-2C54A6B1CE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2764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s-CL" dirty="0" err="1"/>
              <a:t>Spark</a:t>
            </a:r>
            <a:endParaRPr lang="en-US" dirty="0"/>
          </a:p>
        </p:txBody>
      </p:sp>
      <p:sp>
        <p:nvSpPr>
          <p:cNvPr id="65539" name="Rectangle 3"/>
          <p:cNvSpPr>
            <a:spLocks noGrp="1" noChangeArrowheads="1"/>
          </p:cNvSpPr>
          <p:nvPr>
            <p:ph type="body" idx="1"/>
          </p:nvPr>
        </p:nvSpPr>
        <p:spPr/>
        <p:txBody>
          <a:bodyPr>
            <a:normAutofit lnSpcReduction="10000"/>
          </a:bodyPr>
          <a:lstStyle/>
          <a:p>
            <a:pPr eaLnBrk="1" hangingPunct="1"/>
            <a:endParaRPr lang="es-CL" sz="2800" dirty="0"/>
          </a:p>
          <a:p>
            <a:pPr algn="just" eaLnBrk="1" hangingPunct="1"/>
            <a:r>
              <a:rPr lang="es-CL" sz="2800" dirty="0"/>
              <a:t>La alternativa más </a:t>
            </a:r>
            <a:r>
              <a:rPr lang="es-CL" sz="2800" i="1" dirty="0"/>
              <a:t>popular</a:t>
            </a:r>
            <a:r>
              <a:rPr lang="es-CL" sz="2800" dirty="0"/>
              <a:t> a Hadoop actualmente es Apache </a:t>
            </a:r>
            <a:r>
              <a:rPr lang="es-CL" sz="2800" dirty="0" err="1"/>
              <a:t>Spark</a:t>
            </a:r>
            <a:r>
              <a:rPr lang="es-CL" sz="2800" dirty="0"/>
              <a:t>.</a:t>
            </a:r>
          </a:p>
          <a:p>
            <a:pPr algn="just" eaLnBrk="1" hangingPunct="1"/>
            <a:endParaRPr lang="es-CL" sz="2800" dirty="0"/>
          </a:p>
          <a:p>
            <a:pPr algn="just" eaLnBrk="1" hangingPunct="1"/>
            <a:endParaRPr lang="es-CL" sz="2800" dirty="0"/>
          </a:p>
          <a:p>
            <a:pPr algn="just" eaLnBrk="1" hangingPunct="1"/>
            <a:r>
              <a:rPr lang="es-CL" sz="2800" dirty="0"/>
              <a:t>Elimina algunos de los inconvenientes de Hadoop:</a:t>
            </a:r>
            <a:endParaRPr lang="es-CL" sz="2000" dirty="0"/>
          </a:p>
          <a:p>
            <a:pPr lvl="1" algn="just"/>
            <a:r>
              <a:rPr lang="es-CL" sz="2400" i="1" dirty="0"/>
              <a:t>Más</a:t>
            </a:r>
            <a:r>
              <a:rPr lang="es-CL" sz="2400" dirty="0"/>
              <a:t> de una forma de </a:t>
            </a:r>
            <a:r>
              <a:rPr lang="es-CL" sz="2400" b="1" dirty="0">
                <a:solidFill>
                  <a:srgbClr val="C00000"/>
                </a:solidFill>
              </a:rPr>
              <a:t>ejecutar</a:t>
            </a:r>
            <a:r>
              <a:rPr lang="es-CL" sz="2400" dirty="0"/>
              <a:t> las tareas</a:t>
            </a:r>
          </a:p>
          <a:p>
            <a:pPr lvl="1" algn="just"/>
            <a:endParaRPr lang="es-CL" sz="2400" dirty="0"/>
          </a:p>
          <a:p>
            <a:pPr lvl="1" algn="just"/>
            <a:r>
              <a:rPr lang="es-CL" sz="2400" dirty="0"/>
              <a:t>Hacer </a:t>
            </a:r>
            <a:r>
              <a:rPr lang="es-CL" sz="2400" b="1" u="sng" dirty="0"/>
              <a:t>investigación reproducible </a:t>
            </a:r>
            <a:r>
              <a:rPr lang="es-CL" sz="2400" dirty="0"/>
              <a:t>(</a:t>
            </a:r>
            <a:r>
              <a:rPr lang="es-CL" sz="2400" dirty="0">
                <a:solidFill>
                  <a:srgbClr val="C00000"/>
                </a:solidFill>
              </a:rPr>
              <a:t>fundamental</a:t>
            </a:r>
            <a:r>
              <a:rPr lang="es-CL" sz="2400" dirty="0"/>
              <a:t> en Data </a:t>
            </a:r>
            <a:r>
              <a:rPr lang="es-CL" sz="2400" dirty="0" err="1"/>
              <a:t>Science</a:t>
            </a:r>
            <a:r>
              <a:rPr lang="es-CL" sz="2400" dirty="0"/>
              <a:t>)</a:t>
            </a:r>
          </a:p>
        </p:txBody>
      </p:sp>
      <p:pic>
        <p:nvPicPr>
          <p:cNvPr id="13314" name="Picture 2" descr="Resultado de imagen para apache spark">
            <a:extLst>
              <a:ext uri="{FF2B5EF4-FFF2-40B4-BE49-F238E27FC236}">
                <a16:creationId xmlns:a16="http://schemas.microsoft.com/office/drawing/2014/main" id="{E7167213-E90F-4441-8FEB-FC1A7A131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708920"/>
            <a:ext cx="1624501" cy="86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0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s-CL" dirty="0"/>
              <a:t>Apache </a:t>
            </a:r>
            <a:r>
              <a:rPr lang="es-CL" dirty="0" err="1"/>
              <a:t>Spark</a:t>
            </a:r>
            <a:endParaRPr lang="en-US" dirty="0"/>
          </a:p>
        </p:txBody>
      </p:sp>
      <p:sp>
        <p:nvSpPr>
          <p:cNvPr id="65539" name="Rectangle 3"/>
          <p:cNvSpPr>
            <a:spLocks noGrp="1" noChangeArrowheads="1"/>
          </p:cNvSpPr>
          <p:nvPr>
            <p:ph type="body" idx="1"/>
          </p:nvPr>
        </p:nvSpPr>
        <p:spPr/>
        <p:txBody>
          <a:bodyPr>
            <a:normAutofit/>
          </a:bodyPr>
          <a:lstStyle/>
          <a:p>
            <a:pPr eaLnBrk="1" hangingPunct="1"/>
            <a:endParaRPr lang="es-CL" sz="2800" dirty="0"/>
          </a:p>
          <a:p>
            <a:pPr algn="just" eaLnBrk="1" hangingPunct="1"/>
            <a:r>
              <a:rPr lang="es-CL" sz="2800" dirty="0"/>
              <a:t>Sirve para procesos </a:t>
            </a:r>
            <a:r>
              <a:rPr lang="es-CL" sz="2800" b="1" dirty="0" err="1"/>
              <a:t>batch</a:t>
            </a:r>
            <a:r>
              <a:rPr lang="es-CL" sz="2800" dirty="0"/>
              <a:t> como en </a:t>
            </a:r>
            <a:r>
              <a:rPr lang="es-CL" sz="2800" b="1" dirty="0"/>
              <a:t>tiempo real </a:t>
            </a:r>
            <a:r>
              <a:rPr lang="es-CL" sz="2800" dirty="0"/>
              <a:t>(</a:t>
            </a:r>
            <a:r>
              <a:rPr lang="es-CL" sz="2800" i="1" dirty="0" err="1"/>
              <a:t>streaming</a:t>
            </a:r>
            <a:r>
              <a:rPr lang="es-CL" sz="2800" dirty="0"/>
              <a:t>)</a:t>
            </a:r>
          </a:p>
          <a:p>
            <a:pPr algn="just" eaLnBrk="1" hangingPunct="1"/>
            <a:endParaRPr lang="es-CL" sz="2800" dirty="0"/>
          </a:p>
          <a:p>
            <a:pPr algn="just" eaLnBrk="1" hangingPunct="1"/>
            <a:r>
              <a:rPr lang="es-CL" sz="2800" dirty="0"/>
              <a:t>Cuenta con </a:t>
            </a:r>
            <a:r>
              <a:rPr lang="es-CL" sz="2800" b="1" dirty="0">
                <a:solidFill>
                  <a:srgbClr val="C00000"/>
                </a:solidFill>
              </a:rPr>
              <a:t>más</a:t>
            </a:r>
            <a:r>
              <a:rPr lang="es-CL" sz="2800" dirty="0"/>
              <a:t> herramientas que Hadoop.</a:t>
            </a:r>
            <a:endParaRPr lang="es-CL" sz="2000" dirty="0"/>
          </a:p>
          <a:p>
            <a:pPr lvl="1" algn="just"/>
            <a:r>
              <a:rPr lang="es-CL" sz="2400" dirty="0"/>
              <a:t>Para hacer </a:t>
            </a:r>
            <a:r>
              <a:rPr lang="es-CL" sz="2400" i="1" dirty="0"/>
              <a:t>Machine </a:t>
            </a:r>
            <a:r>
              <a:rPr lang="es-CL" sz="2400" i="1" dirty="0" err="1"/>
              <a:t>Learning</a:t>
            </a:r>
            <a:r>
              <a:rPr lang="es-CL" sz="2400" i="1" dirty="0"/>
              <a:t> </a:t>
            </a:r>
            <a:r>
              <a:rPr lang="es-CL" sz="2400" dirty="0"/>
              <a:t>y </a:t>
            </a:r>
            <a:r>
              <a:rPr lang="es-CL" sz="2400" i="1" dirty="0"/>
              <a:t>Deep </a:t>
            </a:r>
            <a:r>
              <a:rPr lang="es-CL" sz="2400" i="1" dirty="0" err="1"/>
              <a:t>Learning</a:t>
            </a:r>
            <a:endParaRPr lang="es-CL" sz="2400" i="1" dirty="0"/>
          </a:p>
        </p:txBody>
      </p:sp>
      <p:pic>
        <p:nvPicPr>
          <p:cNvPr id="4" name="Picture 2" descr="Resultado de imagen para apache spark">
            <a:extLst>
              <a:ext uri="{FF2B5EF4-FFF2-40B4-BE49-F238E27FC236}">
                <a16:creationId xmlns:a16="http://schemas.microsoft.com/office/drawing/2014/main" id="{29A62A56-9C21-4599-90F5-091E95796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4941168"/>
            <a:ext cx="2006724" cy="106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39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Big Data</a:t>
            </a:r>
            <a:endParaRPr lang="en-US" dirty="0"/>
          </a:p>
        </p:txBody>
      </p:sp>
      <p:sp>
        <p:nvSpPr>
          <p:cNvPr id="65539" name="Rectangle 3"/>
          <p:cNvSpPr>
            <a:spLocks noGrp="1" noChangeArrowheads="1"/>
          </p:cNvSpPr>
          <p:nvPr>
            <p:ph type="body" idx="1"/>
          </p:nvPr>
        </p:nvSpPr>
        <p:spPr/>
        <p:txBody>
          <a:bodyPr/>
          <a:lstStyle/>
          <a:p>
            <a:pPr eaLnBrk="1" hangingPunct="1"/>
            <a:r>
              <a:rPr lang="es-CL" sz="2800" dirty="0"/>
              <a:t>¿Qué es Big Data?</a:t>
            </a:r>
          </a:p>
          <a:p>
            <a:pPr eaLnBrk="1" hangingPunct="1"/>
            <a:endParaRPr lang="es-CL" sz="2800" dirty="0"/>
          </a:p>
          <a:p>
            <a:pPr lvl="1" eaLnBrk="1" hangingPunct="1"/>
            <a:r>
              <a:rPr lang="es-CL" sz="2800" dirty="0"/>
              <a:t>No es un software</a:t>
            </a:r>
          </a:p>
          <a:p>
            <a:pPr lvl="1" eaLnBrk="1" hangingPunct="1"/>
            <a:r>
              <a:rPr lang="es-CL" dirty="0"/>
              <a:t>No es una tecnología específica</a:t>
            </a:r>
            <a:endParaRPr lang="es-ES" sz="2800" dirty="0"/>
          </a:p>
          <a:p>
            <a:pPr lvl="1" eaLnBrk="1" hangingPunct="1"/>
            <a:endParaRPr lang="es-CL" sz="2800" dirty="0"/>
          </a:p>
        </p:txBody>
      </p:sp>
      <p:pic>
        <p:nvPicPr>
          <p:cNvPr id="2" name="Imagen 1">
            <a:extLst>
              <a:ext uri="{FF2B5EF4-FFF2-40B4-BE49-F238E27FC236}">
                <a16:creationId xmlns:a16="http://schemas.microsoft.com/office/drawing/2014/main" id="{1D35E143-B23E-6044-ADFD-8326B34822E4}"/>
              </a:ext>
            </a:extLst>
          </p:cNvPr>
          <p:cNvPicPr>
            <a:picLocks noChangeAspect="1"/>
          </p:cNvPicPr>
          <p:nvPr/>
        </p:nvPicPr>
        <p:blipFill rotWithShape="1">
          <a:blip r:embed="rId3"/>
          <a:srcRect l="7306" t="6623" r="7415" b="18173"/>
          <a:stretch/>
        </p:blipFill>
        <p:spPr>
          <a:xfrm>
            <a:off x="2627784" y="4046187"/>
            <a:ext cx="3888432" cy="2423226"/>
          </a:xfrm>
          <a:prstGeom prst="rect">
            <a:avLst/>
          </a:prstGeom>
        </p:spPr>
      </p:pic>
    </p:spTree>
    <p:extLst>
      <p:ext uri="{BB962C8B-B14F-4D97-AF65-F5344CB8AC3E}">
        <p14:creationId xmlns:p14="http://schemas.microsoft.com/office/powerpoint/2010/main" val="192810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s-CL" dirty="0"/>
              <a:t>Apache </a:t>
            </a:r>
            <a:r>
              <a:rPr lang="es-CL" dirty="0" err="1"/>
              <a:t>Spark</a:t>
            </a:r>
            <a:endParaRPr lang="en-US" dirty="0"/>
          </a:p>
        </p:txBody>
      </p:sp>
      <p:sp>
        <p:nvSpPr>
          <p:cNvPr id="65539" name="Rectangle 3"/>
          <p:cNvSpPr>
            <a:spLocks noGrp="1" noChangeArrowheads="1"/>
          </p:cNvSpPr>
          <p:nvPr>
            <p:ph type="body" idx="1"/>
          </p:nvPr>
        </p:nvSpPr>
        <p:spPr/>
        <p:txBody>
          <a:bodyPr>
            <a:normAutofit/>
          </a:bodyPr>
          <a:lstStyle/>
          <a:p>
            <a:pPr eaLnBrk="1" hangingPunct="1"/>
            <a:endParaRPr lang="es-CL" sz="2800" dirty="0"/>
          </a:p>
          <a:p>
            <a:pPr algn="just" eaLnBrk="1" hangingPunct="1"/>
            <a:r>
              <a:rPr lang="es-CL" sz="2800" dirty="0"/>
              <a:t>Tenemos la posibilidad de </a:t>
            </a:r>
            <a:r>
              <a:rPr lang="es-CL" sz="2800" dirty="0">
                <a:solidFill>
                  <a:srgbClr val="C00000"/>
                </a:solidFill>
              </a:rPr>
              <a:t>documentar</a:t>
            </a:r>
            <a:r>
              <a:rPr lang="es-CL" sz="2800" dirty="0"/>
              <a:t> todo nuestro trabajo mediante notebooks</a:t>
            </a:r>
          </a:p>
          <a:p>
            <a:pPr algn="just" eaLnBrk="1" hangingPunct="1"/>
            <a:endParaRPr lang="es-CL" sz="2800" dirty="0"/>
          </a:p>
          <a:p>
            <a:pPr algn="just" eaLnBrk="1" hangingPunct="1"/>
            <a:r>
              <a:rPr lang="es-CL" sz="2800" dirty="0"/>
              <a:t>¿Notebooks?</a:t>
            </a:r>
          </a:p>
          <a:p>
            <a:pPr lvl="1" algn="just"/>
            <a:r>
              <a:rPr lang="es-CL" sz="2400" dirty="0"/>
              <a:t>Son páginas en donde podemos </a:t>
            </a:r>
            <a:r>
              <a:rPr lang="es-CL" sz="2400" dirty="0">
                <a:solidFill>
                  <a:srgbClr val="C00000"/>
                </a:solidFill>
              </a:rPr>
              <a:t>escribir</a:t>
            </a:r>
            <a:r>
              <a:rPr lang="es-CL" sz="2400" dirty="0"/>
              <a:t> nuestras tareas a </a:t>
            </a:r>
            <a:r>
              <a:rPr lang="es-CL" sz="2400" i="1" dirty="0"/>
              <a:t>ejecutar</a:t>
            </a:r>
            <a:r>
              <a:rPr lang="es-CL" sz="2400" dirty="0"/>
              <a:t>, y al mismo tiempo, escribir texto que pueda </a:t>
            </a:r>
            <a:r>
              <a:rPr lang="es-CL" sz="2400" i="1" dirty="0"/>
              <a:t>explicar</a:t>
            </a:r>
            <a:r>
              <a:rPr lang="es-CL" sz="2400" dirty="0"/>
              <a:t> lo que estamos haciendo.</a:t>
            </a:r>
          </a:p>
        </p:txBody>
      </p:sp>
      <p:pic>
        <p:nvPicPr>
          <p:cNvPr id="4" name="Picture 2" descr="Resultado de imagen para apache spark">
            <a:extLst>
              <a:ext uri="{FF2B5EF4-FFF2-40B4-BE49-F238E27FC236}">
                <a16:creationId xmlns:a16="http://schemas.microsoft.com/office/drawing/2014/main" id="{29A62A56-9C21-4599-90F5-091E95796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453" y="5257800"/>
            <a:ext cx="2006724" cy="106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35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095F-C46D-4D85-8969-9F9F486A2180}"/>
              </a:ext>
            </a:extLst>
          </p:cNvPr>
          <p:cNvSpPr>
            <a:spLocks noGrp="1"/>
          </p:cNvSpPr>
          <p:nvPr>
            <p:ph type="title"/>
          </p:nvPr>
        </p:nvSpPr>
        <p:spPr/>
        <p:txBody>
          <a:bodyPr/>
          <a:lstStyle/>
          <a:p>
            <a:r>
              <a:rPr lang="en-US" dirty="0" err="1"/>
              <a:t>Procesamiento</a:t>
            </a:r>
            <a:r>
              <a:rPr lang="en-US" dirty="0"/>
              <a:t> batch</a:t>
            </a:r>
          </a:p>
        </p:txBody>
      </p:sp>
      <p:sp>
        <p:nvSpPr>
          <p:cNvPr id="3" name="Content Placeholder 2">
            <a:extLst>
              <a:ext uri="{FF2B5EF4-FFF2-40B4-BE49-F238E27FC236}">
                <a16:creationId xmlns:a16="http://schemas.microsoft.com/office/drawing/2014/main" id="{CC884095-6E27-467E-942D-4FB1F5D1C4C9}"/>
              </a:ext>
            </a:extLst>
          </p:cNvPr>
          <p:cNvSpPr>
            <a:spLocks noGrp="1"/>
          </p:cNvSpPr>
          <p:nvPr>
            <p:ph idx="1"/>
          </p:nvPr>
        </p:nvSpPr>
        <p:spPr>
          <a:xfrm>
            <a:off x="444882" y="1417638"/>
            <a:ext cx="8229600" cy="4525963"/>
          </a:xfrm>
        </p:spPr>
        <p:txBody>
          <a:bodyPr>
            <a:normAutofit lnSpcReduction="10000"/>
          </a:bodyPr>
          <a:lstStyle/>
          <a:p>
            <a:endParaRPr lang="en-US" dirty="0"/>
          </a:p>
          <a:p>
            <a:r>
              <a:rPr lang="en-US" dirty="0"/>
              <a:t>Es </a:t>
            </a:r>
            <a:r>
              <a:rPr lang="en-US" dirty="0" err="1"/>
              <a:t>cuando</a:t>
            </a:r>
            <a:r>
              <a:rPr lang="en-US" dirty="0"/>
              <a:t> el </a:t>
            </a:r>
            <a:r>
              <a:rPr lang="en-US" dirty="0" err="1"/>
              <a:t>procesamiento</a:t>
            </a:r>
            <a:r>
              <a:rPr lang="en-US" dirty="0"/>
              <a:t> de </a:t>
            </a:r>
            <a:r>
              <a:rPr lang="en-US" dirty="0" err="1"/>
              <a:t>datos</a:t>
            </a:r>
            <a:r>
              <a:rPr lang="en-US" dirty="0"/>
              <a:t> se </a:t>
            </a:r>
            <a:r>
              <a:rPr lang="en-US" dirty="0" err="1"/>
              <a:t>hace</a:t>
            </a:r>
            <a:r>
              <a:rPr lang="en-US" dirty="0"/>
              <a:t> </a:t>
            </a:r>
            <a:r>
              <a:rPr lang="en-US" dirty="0" err="1"/>
              <a:t>en</a:t>
            </a:r>
            <a:r>
              <a:rPr lang="en-US" dirty="0"/>
              <a:t> </a:t>
            </a:r>
            <a:r>
              <a:rPr lang="en-US" dirty="0" err="1"/>
              <a:t>espacios</a:t>
            </a:r>
            <a:r>
              <a:rPr lang="en-US" dirty="0"/>
              <a:t> de </a:t>
            </a:r>
            <a:r>
              <a:rPr lang="en-US" dirty="0" err="1">
                <a:solidFill>
                  <a:srgbClr val="C00000"/>
                </a:solidFill>
              </a:rPr>
              <a:t>tiempo</a:t>
            </a:r>
            <a:r>
              <a:rPr lang="en-US" dirty="0"/>
              <a:t> </a:t>
            </a:r>
            <a:r>
              <a:rPr lang="en-US" dirty="0" err="1"/>
              <a:t>previamente</a:t>
            </a:r>
            <a:r>
              <a:rPr lang="en-US" dirty="0"/>
              <a:t> </a:t>
            </a:r>
            <a:r>
              <a:rPr lang="en-US" i="1" dirty="0" err="1"/>
              <a:t>definidos</a:t>
            </a:r>
            <a:r>
              <a:rPr lang="en-US" dirty="0"/>
              <a:t> y/o </a:t>
            </a:r>
            <a:r>
              <a:rPr lang="en-US" i="1" dirty="0" err="1"/>
              <a:t>calendarizados</a:t>
            </a:r>
            <a:r>
              <a:rPr lang="en-US" dirty="0"/>
              <a:t> (</a:t>
            </a:r>
            <a:r>
              <a:rPr lang="en-US" sz="2800" dirty="0" err="1"/>
              <a:t>ejemplo</a:t>
            </a:r>
            <a:r>
              <a:rPr lang="en-US" sz="2800" dirty="0"/>
              <a:t>: el </a:t>
            </a:r>
            <a:r>
              <a:rPr lang="en-US" sz="2800" dirty="0" err="1"/>
              <a:t>resumen</a:t>
            </a:r>
            <a:r>
              <a:rPr lang="en-US" sz="2800" dirty="0"/>
              <a:t> de las </a:t>
            </a:r>
            <a:r>
              <a:rPr lang="en-US" sz="2800" dirty="0" err="1"/>
              <a:t>opiniones</a:t>
            </a:r>
            <a:r>
              <a:rPr lang="en-US" sz="2800" dirty="0"/>
              <a:t> de mi </a:t>
            </a:r>
            <a:r>
              <a:rPr lang="en-US" sz="2800" dirty="0" err="1"/>
              <a:t>marca</a:t>
            </a:r>
            <a:r>
              <a:rPr lang="en-US" sz="2800" dirty="0"/>
              <a:t> </a:t>
            </a:r>
            <a:r>
              <a:rPr lang="en-US" sz="2800" dirty="0" err="1"/>
              <a:t>en</a:t>
            </a:r>
            <a:r>
              <a:rPr lang="en-US" sz="2800" dirty="0"/>
              <a:t> redes </a:t>
            </a:r>
            <a:r>
              <a:rPr lang="en-US" sz="2800" dirty="0" err="1"/>
              <a:t>sociales</a:t>
            </a:r>
            <a:r>
              <a:rPr lang="en-US" dirty="0"/>
              <a:t>)</a:t>
            </a:r>
          </a:p>
          <a:p>
            <a:endParaRPr lang="en-US" dirty="0"/>
          </a:p>
          <a:p>
            <a:r>
              <a:rPr lang="en-US" dirty="0" err="1"/>
              <a:t>Ejemplos</a:t>
            </a:r>
            <a:r>
              <a:rPr lang="en-US" dirty="0"/>
              <a:t> de </a:t>
            </a:r>
            <a:r>
              <a:rPr lang="en-US" dirty="0" err="1"/>
              <a:t>tecnologías</a:t>
            </a:r>
            <a:r>
              <a:rPr lang="en-US" dirty="0"/>
              <a:t>:</a:t>
            </a:r>
          </a:p>
          <a:p>
            <a:pPr lvl="1"/>
            <a:r>
              <a:rPr lang="en-US" i="1" dirty="0"/>
              <a:t>Hadoop</a:t>
            </a:r>
          </a:p>
          <a:p>
            <a:pPr lvl="1"/>
            <a:r>
              <a:rPr lang="en-US" i="1" dirty="0"/>
              <a:t>Spark</a:t>
            </a:r>
          </a:p>
        </p:txBody>
      </p:sp>
      <p:pic>
        <p:nvPicPr>
          <p:cNvPr id="19458" name="Picture 2" descr="Resultado de imagen para icon hadoop">
            <a:extLst>
              <a:ext uri="{FF2B5EF4-FFF2-40B4-BE49-F238E27FC236}">
                <a16:creationId xmlns:a16="http://schemas.microsoft.com/office/drawing/2014/main" id="{D6A4E3AC-8AC9-4C72-B99E-A96C5E577D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4293096"/>
            <a:ext cx="2370212" cy="61397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Resultado de imagen para icon spark">
            <a:extLst>
              <a:ext uri="{FF2B5EF4-FFF2-40B4-BE49-F238E27FC236}">
                <a16:creationId xmlns:a16="http://schemas.microsoft.com/office/drawing/2014/main" id="{157CB39C-2106-46B9-85EB-43C724B0D3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5425" y="4833348"/>
            <a:ext cx="2006352" cy="141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023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095F-C46D-4D85-8969-9F9F486A2180}"/>
              </a:ext>
            </a:extLst>
          </p:cNvPr>
          <p:cNvSpPr>
            <a:spLocks noGrp="1"/>
          </p:cNvSpPr>
          <p:nvPr>
            <p:ph type="title"/>
          </p:nvPr>
        </p:nvSpPr>
        <p:spPr/>
        <p:txBody>
          <a:bodyPr/>
          <a:lstStyle/>
          <a:p>
            <a:r>
              <a:rPr lang="en-US" dirty="0" err="1"/>
              <a:t>Procesamiento</a:t>
            </a:r>
            <a:r>
              <a:rPr lang="en-US" dirty="0"/>
              <a:t> streaming</a:t>
            </a:r>
          </a:p>
        </p:txBody>
      </p:sp>
      <p:sp>
        <p:nvSpPr>
          <p:cNvPr id="3" name="Content Placeholder 2">
            <a:extLst>
              <a:ext uri="{FF2B5EF4-FFF2-40B4-BE49-F238E27FC236}">
                <a16:creationId xmlns:a16="http://schemas.microsoft.com/office/drawing/2014/main" id="{CC884095-6E27-467E-942D-4FB1F5D1C4C9}"/>
              </a:ext>
            </a:extLst>
          </p:cNvPr>
          <p:cNvSpPr>
            <a:spLocks noGrp="1"/>
          </p:cNvSpPr>
          <p:nvPr>
            <p:ph idx="1"/>
          </p:nvPr>
        </p:nvSpPr>
        <p:spPr>
          <a:xfrm>
            <a:off x="457200" y="1461213"/>
            <a:ext cx="8229600" cy="4525963"/>
          </a:xfrm>
        </p:spPr>
        <p:txBody>
          <a:bodyPr/>
          <a:lstStyle/>
          <a:p>
            <a:endParaRPr lang="en-US" dirty="0"/>
          </a:p>
          <a:p>
            <a:r>
              <a:rPr lang="en-US" dirty="0"/>
              <a:t>Es </a:t>
            </a:r>
            <a:r>
              <a:rPr lang="en-US" dirty="0" err="1"/>
              <a:t>cuando</a:t>
            </a:r>
            <a:r>
              <a:rPr lang="en-US" dirty="0"/>
              <a:t> el </a:t>
            </a:r>
            <a:r>
              <a:rPr lang="en-US" dirty="0" err="1"/>
              <a:t>procesamiento</a:t>
            </a:r>
            <a:r>
              <a:rPr lang="en-US" dirty="0"/>
              <a:t> de </a:t>
            </a:r>
            <a:r>
              <a:rPr lang="en-US" dirty="0" err="1"/>
              <a:t>datos</a:t>
            </a:r>
            <a:r>
              <a:rPr lang="en-US" dirty="0"/>
              <a:t> se </a:t>
            </a:r>
            <a:r>
              <a:rPr lang="en-US" dirty="0" err="1"/>
              <a:t>hace</a:t>
            </a:r>
            <a:r>
              <a:rPr lang="en-US" dirty="0"/>
              <a:t> </a:t>
            </a:r>
            <a:r>
              <a:rPr lang="en-US" dirty="0" err="1"/>
              <a:t>cada</a:t>
            </a:r>
            <a:r>
              <a:rPr lang="en-US" dirty="0"/>
              <a:t> </a:t>
            </a:r>
            <a:r>
              <a:rPr lang="en-US" dirty="0" err="1"/>
              <a:t>vez</a:t>
            </a:r>
            <a:r>
              <a:rPr lang="en-US" dirty="0"/>
              <a:t> que </a:t>
            </a:r>
            <a:r>
              <a:rPr lang="en-US" dirty="0" err="1"/>
              <a:t>llega</a:t>
            </a:r>
            <a:r>
              <a:rPr lang="en-US" dirty="0"/>
              <a:t> un </a:t>
            </a:r>
            <a:r>
              <a:rPr lang="en-US" i="1" dirty="0">
                <a:solidFill>
                  <a:srgbClr val="C00000"/>
                </a:solidFill>
              </a:rPr>
              <a:t>nuevo </a:t>
            </a:r>
            <a:r>
              <a:rPr lang="en-US" i="1" dirty="0" err="1">
                <a:solidFill>
                  <a:srgbClr val="C00000"/>
                </a:solidFill>
              </a:rPr>
              <a:t>registro</a:t>
            </a:r>
            <a:r>
              <a:rPr lang="en-US" dirty="0"/>
              <a:t> (</a:t>
            </a:r>
            <a:r>
              <a:rPr lang="en-US" sz="2800" dirty="0" err="1"/>
              <a:t>como</a:t>
            </a:r>
            <a:r>
              <a:rPr lang="en-US" sz="2800" dirty="0"/>
              <a:t> </a:t>
            </a:r>
            <a:r>
              <a:rPr lang="en-US" sz="2800" dirty="0" err="1"/>
              <a:t>analizar</a:t>
            </a:r>
            <a:r>
              <a:rPr lang="en-US" sz="2800" dirty="0"/>
              <a:t> </a:t>
            </a:r>
            <a:r>
              <a:rPr lang="en-US" sz="2800" dirty="0" err="1"/>
              <a:t>transacciones</a:t>
            </a:r>
            <a:r>
              <a:rPr lang="en-US" sz="2800" dirty="0"/>
              <a:t> </a:t>
            </a:r>
            <a:r>
              <a:rPr lang="en-US" sz="2800" dirty="0" err="1"/>
              <a:t>fraudulentas</a:t>
            </a:r>
            <a:r>
              <a:rPr lang="en-US" dirty="0"/>
              <a:t>).</a:t>
            </a:r>
          </a:p>
          <a:p>
            <a:endParaRPr lang="en-US" dirty="0"/>
          </a:p>
          <a:p>
            <a:r>
              <a:rPr lang="en-US" dirty="0" err="1"/>
              <a:t>Ejemplos</a:t>
            </a:r>
            <a:r>
              <a:rPr lang="en-US" dirty="0"/>
              <a:t> de </a:t>
            </a:r>
            <a:r>
              <a:rPr lang="en-US" dirty="0" err="1"/>
              <a:t>tecnologías</a:t>
            </a:r>
            <a:r>
              <a:rPr lang="en-US" dirty="0"/>
              <a:t>:</a:t>
            </a:r>
          </a:p>
          <a:p>
            <a:pPr lvl="1"/>
            <a:r>
              <a:rPr lang="en-US" i="1" dirty="0"/>
              <a:t>Apache Kafka</a:t>
            </a:r>
          </a:p>
          <a:p>
            <a:pPr lvl="1"/>
            <a:r>
              <a:rPr lang="en-US" i="1" dirty="0"/>
              <a:t>Apache </a:t>
            </a:r>
            <a:r>
              <a:rPr lang="en-US" i="1" dirty="0" err="1"/>
              <a:t>Flink</a:t>
            </a:r>
            <a:endParaRPr lang="en-US" i="1" dirty="0"/>
          </a:p>
        </p:txBody>
      </p:sp>
      <p:pic>
        <p:nvPicPr>
          <p:cNvPr id="20482" name="Picture 2" descr="Resultado de imagen para apache kafka icon">
            <a:extLst>
              <a:ext uri="{FF2B5EF4-FFF2-40B4-BE49-F238E27FC236}">
                <a16:creationId xmlns:a16="http://schemas.microsoft.com/office/drawing/2014/main" id="{6E2EE706-AD67-42DA-9FFA-C0418D19CF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6380" y="3852133"/>
            <a:ext cx="1544654" cy="154465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sultado de imagen para apache flink icon">
            <a:extLst>
              <a:ext uri="{FF2B5EF4-FFF2-40B4-BE49-F238E27FC236}">
                <a16:creationId xmlns:a16="http://schemas.microsoft.com/office/drawing/2014/main" id="{E8E701BC-90C4-4C81-8B4F-2BB419CE3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5157192"/>
            <a:ext cx="1770643" cy="91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82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71E7-5856-4781-959B-29972BC056C5}"/>
              </a:ext>
            </a:extLst>
          </p:cNvPr>
          <p:cNvSpPr>
            <a:spLocks noGrp="1"/>
          </p:cNvSpPr>
          <p:nvPr>
            <p:ph type="title"/>
          </p:nvPr>
        </p:nvSpPr>
        <p:spPr/>
        <p:txBody>
          <a:bodyPr/>
          <a:lstStyle/>
          <a:p>
            <a:r>
              <a:rPr lang="en-US" dirty="0" err="1"/>
              <a:t>Evolución</a:t>
            </a:r>
            <a:r>
              <a:rPr lang="en-US" dirty="0"/>
              <a:t> de las </a:t>
            </a:r>
            <a:r>
              <a:rPr lang="en-US" dirty="0" err="1"/>
              <a:t>tecnologías</a:t>
            </a:r>
            <a:endParaRPr lang="en-US" dirty="0"/>
          </a:p>
        </p:txBody>
      </p:sp>
      <p:pic>
        <p:nvPicPr>
          <p:cNvPr id="3074" name="Picture 2" descr="Resultado de imagen para arquitectura kappa">
            <a:extLst>
              <a:ext uri="{FF2B5EF4-FFF2-40B4-BE49-F238E27FC236}">
                <a16:creationId xmlns:a16="http://schemas.microsoft.com/office/drawing/2014/main" id="{60938235-A1E0-413D-ADE2-251EB5747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2047875"/>
            <a:ext cx="8677275"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999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s-CL" dirty="0"/>
              <a:t>Complejidades de Big Data actualmente</a:t>
            </a:r>
            <a:endParaRPr lang="en-US" dirty="0"/>
          </a:p>
        </p:txBody>
      </p:sp>
      <p:sp>
        <p:nvSpPr>
          <p:cNvPr id="65539" name="Rectangle 3"/>
          <p:cNvSpPr>
            <a:spLocks noGrp="1" noChangeArrowheads="1"/>
          </p:cNvSpPr>
          <p:nvPr>
            <p:ph type="body" idx="1"/>
          </p:nvPr>
        </p:nvSpPr>
        <p:spPr/>
        <p:txBody>
          <a:bodyPr>
            <a:normAutofit/>
          </a:bodyPr>
          <a:lstStyle/>
          <a:p>
            <a:pPr eaLnBrk="1" hangingPunct="1"/>
            <a:endParaRPr lang="es-CL" sz="2800" dirty="0"/>
          </a:p>
          <a:p>
            <a:pPr algn="just" eaLnBrk="1" hangingPunct="1"/>
            <a:r>
              <a:rPr lang="es-CL" sz="2800" dirty="0"/>
              <a:t>Si bien muchas herramientas son libres (</a:t>
            </a:r>
            <a:r>
              <a:rPr lang="es-CL" sz="2800" i="1" dirty="0"/>
              <a:t>gratis</a:t>
            </a:r>
            <a:r>
              <a:rPr lang="es-CL" sz="2800" dirty="0"/>
              <a:t>) o de bajo costo, aún contamos con un </a:t>
            </a:r>
            <a:r>
              <a:rPr lang="es-CL" sz="2800" dirty="0">
                <a:solidFill>
                  <a:srgbClr val="C00000"/>
                </a:solidFill>
              </a:rPr>
              <a:t>importante</a:t>
            </a:r>
            <a:r>
              <a:rPr lang="es-CL" sz="2800" dirty="0"/>
              <a:t> problema.</a:t>
            </a:r>
          </a:p>
          <a:p>
            <a:pPr algn="just" eaLnBrk="1" hangingPunct="1"/>
            <a:endParaRPr lang="es-CL" sz="2800" dirty="0"/>
          </a:p>
          <a:p>
            <a:pPr algn="just" eaLnBrk="1" hangingPunct="1"/>
            <a:r>
              <a:rPr lang="es-CL" sz="2800" dirty="0"/>
              <a:t>Necesitamos </a:t>
            </a:r>
            <a:r>
              <a:rPr lang="es-CL" sz="2800" dirty="0">
                <a:solidFill>
                  <a:srgbClr val="C00000"/>
                </a:solidFill>
              </a:rPr>
              <a:t>muchas</a:t>
            </a:r>
            <a:r>
              <a:rPr lang="es-CL" sz="2800" dirty="0"/>
              <a:t> máquinas para ejecutar las tareas de procesamiento </a:t>
            </a:r>
            <a:r>
              <a:rPr lang="es-CL" sz="2800" b="1" dirty="0">
                <a:solidFill>
                  <a:srgbClr val="C00000"/>
                </a:solidFill>
              </a:rPr>
              <a:t>masivo</a:t>
            </a:r>
            <a:r>
              <a:rPr lang="es-CL" sz="2800" dirty="0"/>
              <a:t> de datos.</a:t>
            </a:r>
            <a:endParaRPr lang="es-CL" sz="2000" dirty="0"/>
          </a:p>
          <a:p>
            <a:pPr lvl="1" algn="just"/>
            <a:r>
              <a:rPr lang="es-CL" sz="2400" dirty="0"/>
              <a:t>Y muchas máquinas tienen un </a:t>
            </a:r>
            <a:r>
              <a:rPr lang="es-CL" sz="2400" dirty="0">
                <a:solidFill>
                  <a:srgbClr val="C00000"/>
                </a:solidFill>
              </a:rPr>
              <a:t>costo</a:t>
            </a:r>
            <a:r>
              <a:rPr lang="es-CL" sz="2400" dirty="0"/>
              <a:t> considerable.</a:t>
            </a:r>
          </a:p>
          <a:p>
            <a:pPr lvl="2" algn="just"/>
            <a:r>
              <a:rPr lang="es-CL" sz="2000" dirty="0"/>
              <a:t>Costos de administración, de red, electricidad, etc.</a:t>
            </a:r>
          </a:p>
        </p:txBody>
      </p:sp>
    </p:spTree>
    <p:extLst>
      <p:ext uri="{BB962C8B-B14F-4D97-AF65-F5344CB8AC3E}">
        <p14:creationId xmlns:p14="http://schemas.microsoft.com/office/powerpoint/2010/main" val="261560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a:t>¿</a:t>
            </a:r>
            <a:r>
              <a:rPr lang="en-US" dirty="0" err="1"/>
              <a:t>Qué</a:t>
            </a:r>
            <a:r>
              <a:rPr lang="en-US" dirty="0"/>
              <a:t> Podemos </a:t>
            </a:r>
            <a:r>
              <a:rPr lang="en-US" dirty="0" err="1"/>
              <a:t>hacer</a:t>
            </a:r>
            <a:r>
              <a:rPr lang="en-US" dirty="0"/>
              <a:t>?</a:t>
            </a:r>
          </a:p>
        </p:txBody>
      </p:sp>
      <p:sp>
        <p:nvSpPr>
          <p:cNvPr id="65539" name="Rectangle 3"/>
          <p:cNvSpPr>
            <a:spLocks noGrp="1" noChangeArrowheads="1"/>
          </p:cNvSpPr>
          <p:nvPr>
            <p:ph type="body" idx="1"/>
          </p:nvPr>
        </p:nvSpPr>
        <p:spPr/>
        <p:txBody>
          <a:bodyPr>
            <a:normAutofit/>
          </a:bodyPr>
          <a:lstStyle/>
          <a:p>
            <a:pPr eaLnBrk="1" hangingPunct="1"/>
            <a:endParaRPr lang="es-CL" sz="2800" dirty="0"/>
          </a:p>
          <a:p>
            <a:pPr algn="just" eaLnBrk="1" hangingPunct="1"/>
            <a:r>
              <a:rPr lang="es-CL" sz="2800" dirty="0"/>
              <a:t>Utilizar los servicios </a:t>
            </a:r>
            <a:r>
              <a:rPr lang="es-CL" sz="2800" b="1" dirty="0">
                <a:solidFill>
                  <a:srgbClr val="C00000"/>
                </a:solidFill>
              </a:rPr>
              <a:t>Cloud</a:t>
            </a:r>
            <a:r>
              <a:rPr lang="es-CL" sz="2800" dirty="0"/>
              <a:t> (</a:t>
            </a:r>
            <a:r>
              <a:rPr lang="es-CL" sz="2800" i="1" dirty="0"/>
              <a:t>Azure, AWS, etc</a:t>
            </a:r>
            <a:r>
              <a:rPr lang="es-CL" sz="2800" dirty="0"/>
              <a:t>.)</a:t>
            </a:r>
          </a:p>
          <a:p>
            <a:pPr algn="just" eaLnBrk="1" hangingPunct="1"/>
            <a:endParaRPr lang="es-CL" sz="2800" dirty="0"/>
          </a:p>
          <a:p>
            <a:pPr algn="just" eaLnBrk="1" hangingPunct="1"/>
            <a:r>
              <a:rPr lang="es-CL" sz="2800" dirty="0"/>
              <a:t>Acceso a </a:t>
            </a:r>
            <a:r>
              <a:rPr lang="es-CL" sz="2800" dirty="0">
                <a:solidFill>
                  <a:srgbClr val="C00000"/>
                </a:solidFill>
              </a:rPr>
              <a:t>herramientas</a:t>
            </a:r>
            <a:r>
              <a:rPr lang="es-CL" sz="2800" dirty="0"/>
              <a:t> para trabajar en </a:t>
            </a:r>
            <a:r>
              <a:rPr lang="es-CL" sz="2800" b="1" i="1" dirty="0">
                <a:solidFill>
                  <a:srgbClr val="C00000"/>
                </a:solidFill>
              </a:rPr>
              <a:t>Big Data </a:t>
            </a:r>
            <a:r>
              <a:rPr lang="es-CL" sz="2800" dirty="0"/>
              <a:t>y </a:t>
            </a:r>
            <a:r>
              <a:rPr lang="es-CL" sz="2800" b="1" i="1" dirty="0">
                <a:solidFill>
                  <a:srgbClr val="C00000"/>
                </a:solidFill>
              </a:rPr>
              <a:t>Data </a:t>
            </a:r>
            <a:r>
              <a:rPr lang="es-CL" sz="2800" b="1" i="1" dirty="0" err="1">
                <a:solidFill>
                  <a:srgbClr val="C00000"/>
                </a:solidFill>
              </a:rPr>
              <a:t>Science</a:t>
            </a:r>
            <a:r>
              <a:rPr lang="es-CL" sz="2800" b="1" i="1" dirty="0">
                <a:solidFill>
                  <a:srgbClr val="C00000"/>
                </a:solidFill>
              </a:rPr>
              <a:t> </a:t>
            </a:r>
            <a:r>
              <a:rPr lang="es-CL" sz="2800" dirty="0"/>
              <a:t>sin necesidad de preocuparnos por los </a:t>
            </a:r>
            <a:r>
              <a:rPr lang="es-CL" sz="2800" u="sng" dirty="0"/>
              <a:t>recursos</a:t>
            </a:r>
            <a:r>
              <a:rPr lang="es-CL" sz="2800" dirty="0"/>
              <a:t> (pagamos sólo por lo que usamos)</a:t>
            </a:r>
          </a:p>
        </p:txBody>
      </p:sp>
    </p:spTree>
    <p:extLst>
      <p:ext uri="{BB962C8B-B14F-4D97-AF65-F5344CB8AC3E}">
        <p14:creationId xmlns:p14="http://schemas.microsoft.com/office/powerpoint/2010/main" val="59341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D96A-CA93-4DB0-A3B2-8519B379FA06}"/>
              </a:ext>
            </a:extLst>
          </p:cNvPr>
          <p:cNvSpPr>
            <a:spLocks noGrp="1"/>
          </p:cNvSpPr>
          <p:nvPr>
            <p:ph type="title"/>
          </p:nvPr>
        </p:nvSpPr>
        <p:spPr/>
        <p:txBody>
          <a:bodyPr/>
          <a:lstStyle/>
          <a:p>
            <a:r>
              <a:rPr lang="en-US" dirty="0" err="1"/>
              <a:t>Tecnologías</a:t>
            </a:r>
            <a:r>
              <a:rPr lang="en-US" dirty="0"/>
              <a:t> cloud</a:t>
            </a:r>
          </a:p>
        </p:txBody>
      </p:sp>
      <p:sp>
        <p:nvSpPr>
          <p:cNvPr id="3" name="Text Placeholder 2">
            <a:extLst>
              <a:ext uri="{FF2B5EF4-FFF2-40B4-BE49-F238E27FC236}">
                <a16:creationId xmlns:a16="http://schemas.microsoft.com/office/drawing/2014/main" id="{57E1FB13-14E1-4F1E-8D0E-2C54A6B1CE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8260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D4FED15-4F56-714B-B92D-D548118D86AC}"/>
              </a:ext>
            </a:extLst>
          </p:cNvPr>
          <p:cNvPicPr>
            <a:picLocks noChangeAspect="1"/>
          </p:cNvPicPr>
          <p:nvPr/>
        </p:nvPicPr>
        <p:blipFill rotWithShape="1">
          <a:blip r:embed="rId3"/>
          <a:srcRect r="14919" b="9636"/>
          <a:stretch/>
        </p:blipFill>
        <p:spPr>
          <a:xfrm>
            <a:off x="5612733" y="4295030"/>
            <a:ext cx="3522324" cy="2288332"/>
          </a:xfrm>
          <a:prstGeom prst="rect">
            <a:avLst/>
          </a:prstGeom>
        </p:spPr>
      </p:pic>
      <p:sp>
        <p:nvSpPr>
          <p:cNvPr id="65538" name="Rectangle 2"/>
          <p:cNvSpPr>
            <a:spLocks noGrp="1" noChangeArrowheads="1"/>
          </p:cNvSpPr>
          <p:nvPr>
            <p:ph type="title"/>
          </p:nvPr>
        </p:nvSpPr>
        <p:spPr>
          <a:xfrm>
            <a:off x="457200" y="274638"/>
            <a:ext cx="7931224" cy="1143000"/>
          </a:xfrm>
        </p:spPr>
        <p:txBody>
          <a:bodyPr/>
          <a:lstStyle/>
          <a:p>
            <a:r>
              <a:rPr lang="en-US" dirty="0"/>
              <a:t>¿</a:t>
            </a:r>
            <a:r>
              <a:rPr lang="en-US" dirty="0" err="1"/>
              <a:t>Qué</a:t>
            </a:r>
            <a:r>
              <a:rPr lang="en-US" dirty="0"/>
              <a:t> son?</a:t>
            </a:r>
          </a:p>
        </p:txBody>
      </p:sp>
      <p:sp>
        <p:nvSpPr>
          <p:cNvPr id="65539" name="Rectangle 3"/>
          <p:cNvSpPr>
            <a:spLocks noGrp="1" noChangeArrowheads="1"/>
          </p:cNvSpPr>
          <p:nvPr>
            <p:ph type="body" idx="1"/>
          </p:nvPr>
        </p:nvSpPr>
        <p:spPr>
          <a:xfrm>
            <a:off x="395536" y="991269"/>
            <a:ext cx="8229600" cy="4525963"/>
          </a:xfrm>
        </p:spPr>
        <p:txBody>
          <a:bodyPr>
            <a:normAutofit/>
          </a:bodyPr>
          <a:lstStyle/>
          <a:p>
            <a:pPr eaLnBrk="1" hangingPunct="1"/>
            <a:endParaRPr lang="es-CL" sz="2800" dirty="0"/>
          </a:p>
          <a:p>
            <a:pPr algn="just" eaLnBrk="1" hangingPunct="1"/>
            <a:r>
              <a:rPr lang="es-CL" sz="2800" dirty="0"/>
              <a:t>Servicios creados por </a:t>
            </a:r>
            <a:r>
              <a:rPr lang="es-CL" sz="2800" i="1" dirty="0"/>
              <a:t>grandes</a:t>
            </a:r>
            <a:r>
              <a:rPr lang="es-CL" sz="2800" dirty="0"/>
              <a:t> empresas y que nosotros </a:t>
            </a:r>
            <a:r>
              <a:rPr lang="es-CL" sz="2800" b="1" dirty="0">
                <a:solidFill>
                  <a:srgbClr val="C00000"/>
                </a:solidFill>
              </a:rPr>
              <a:t>podemos</a:t>
            </a:r>
            <a:r>
              <a:rPr lang="es-CL" sz="2800" dirty="0"/>
              <a:t> hacer uso de ellas con </a:t>
            </a:r>
            <a:r>
              <a:rPr lang="es-CL" sz="2800" i="1" dirty="0"/>
              <a:t>pocos</a:t>
            </a:r>
            <a:r>
              <a:rPr lang="es-CL" sz="2800" dirty="0"/>
              <a:t> clics.</a:t>
            </a:r>
          </a:p>
          <a:p>
            <a:pPr algn="just" eaLnBrk="1" hangingPunct="1"/>
            <a:endParaRPr lang="es-CL" sz="2800" dirty="0"/>
          </a:p>
          <a:p>
            <a:pPr algn="just"/>
            <a:r>
              <a:rPr lang="es-CL" sz="2800" dirty="0"/>
              <a:t>Algunos servicios comunes son:</a:t>
            </a:r>
          </a:p>
          <a:p>
            <a:pPr lvl="1" algn="just"/>
            <a:r>
              <a:rPr lang="es-CL" sz="2400" b="1" i="1" dirty="0"/>
              <a:t>Correo</a:t>
            </a:r>
            <a:r>
              <a:rPr lang="es-CL" sz="2400" dirty="0"/>
              <a:t> (Gmail, Outlook)</a:t>
            </a:r>
          </a:p>
          <a:p>
            <a:pPr lvl="1" algn="just"/>
            <a:r>
              <a:rPr lang="es-CL" sz="2400" b="1" i="1" dirty="0"/>
              <a:t>CRM</a:t>
            </a:r>
            <a:r>
              <a:rPr lang="es-CL" sz="2400" dirty="0"/>
              <a:t> (Salesforce, </a:t>
            </a:r>
            <a:r>
              <a:rPr lang="es-CL" sz="2400" dirty="0" err="1"/>
              <a:t>NoCRM</a:t>
            </a:r>
            <a:r>
              <a:rPr lang="es-CL" sz="2400" dirty="0"/>
              <a:t>)</a:t>
            </a:r>
          </a:p>
          <a:p>
            <a:pPr lvl="1" algn="just"/>
            <a:r>
              <a:rPr lang="es-CL" sz="2400" dirty="0"/>
              <a:t>Y cualquier otra </a:t>
            </a:r>
            <a:r>
              <a:rPr lang="es-CL" sz="2400" b="1" i="1" dirty="0"/>
              <a:t>herramienta</a:t>
            </a:r>
            <a:r>
              <a:rPr lang="es-CL" sz="2400" dirty="0"/>
              <a:t> que usemos solo </a:t>
            </a:r>
          </a:p>
          <a:p>
            <a:pPr marL="763588" lvl="1" indent="0" algn="just">
              <a:buNone/>
            </a:pPr>
            <a:r>
              <a:rPr lang="es-CL" sz="2400" dirty="0"/>
              <a:t>con nuestro </a:t>
            </a:r>
            <a:r>
              <a:rPr lang="es-CL" sz="2400" b="1" i="1" dirty="0"/>
              <a:t>navegador</a:t>
            </a:r>
            <a:r>
              <a:rPr lang="es-CL" sz="2400" dirty="0"/>
              <a:t> (</a:t>
            </a:r>
            <a:r>
              <a:rPr lang="es-CL" sz="2000" i="1" dirty="0"/>
              <a:t>Facebook, Twitter, etc</a:t>
            </a:r>
            <a:r>
              <a:rPr lang="es-CL" sz="2400" dirty="0"/>
              <a:t>.)</a:t>
            </a:r>
          </a:p>
        </p:txBody>
      </p:sp>
    </p:spTree>
    <p:extLst>
      <p:ext uri="{BB962C8B-B14F-4D97-AF65-F5344CB8AC3E}">
        <p14:creationId xmlns:p14="http://schemas.microsoft.com/office/powerpoint/2010/main" val="35301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a:t>¿Para </a:t>
            </a:r>
            <a:r>
              <a:rPr lang="en-US" dirty="0" err="1"/>
              <a:t>qué</a:t>
            </a:r>
            <a:r>
              <a:rPr lang="en-US" dirty="0"/>
              <a:t> </a:t>
            </a:r>
            <a:r>
              <a:rPr lang="en-US" dirty="0" err="1"/>
              <a:t>nos</a:t>
            </a:r>
            <a:r>
              <a:rPr lang="en-US" dirty="0"/>
              <a:t> </a:t>
            </a:r>
            <a:r>
              <a:rPr lang="en-US" dirty="0" err="1"/>
              <a:t>sirve</a:t>
            </a:r>
            <a:r>
              <a:rPr lang="en-US" dirty="0"/>
              <a:t>?</a:t>
            </a:r>
          </a:p>
        </p:txBody>
      </p:sp>
      <p:sp>
        <p:nvSpPr>
          <p:cNvPr id="65539" name="Rectangle 3"/>
          <p:cNvSpPr>
            <a:spLocks noGrp="1" noChangeArrowheads="1"/>
          </p:cNvSpPr>
          <p:nvPr>
            <p:ph type="body" idx="1"/>
          </p:nvPr>
        </p:nvSpPr>
        <p:spPr>
          <a:xfrm>
            <a:off x="455466" y="980728"/>
            <a:ext cx="8229600" cy="4525963"/>
          </a:xfrm>
        </p:spPr>
        <p:txBody>
          <a:bodyPr>
            <a:normAutofit lnSpcReduction="10000"/>
          </a:bodyPr>
          <a:lstStyle/>
          <a:p>
            <a:pPr eaLnBrk="1" hangingPunct="1"/>
            <a:endParaRPr lang="es-CL" sz="2800" dirty="0"/>
          </a:p>
          <a:p>
            <a:pPr algn="just" eaLnBrk="1" hangingPunct="1"/>
            <a:r>
              <a:rPr lang="es-CL" sz="2800" dirty="0"/>
              <a:t>Porque además de herramientas </a:t>
            </a:r>
            <a:r>
              <a:rPr lang="es-CL" sz="2800" i="1" dirty="0">
                <a:solidFill>
                  <a:srgbClr val="C00000"/>
                </a:solidFill>
              </a:rPr>
              <a:t>básicas</a:t>
            </a:r>
            <a:r>
              <a:rPr lang="es-CL" sz="2800" dirty="0"/>
              <a:t>, tenemos servicios más </a:t>
            </a:r>
            <a:r>
              <a:rPr lang="es-CL" sz="2800" b="1" dirty="0"/>
              <a:t>avanzados</a:t>
            </a:r>
            <a:r>
              <a:rPr lang="es-CL" sz="2800" dirty="0"/>
              <a:t> para hacer </a:t>
            </a:r>
            <a:r>
              <a:rPr lang="es-CL" sz="2800" u="sng" dirty="0"/>
              <a:t>análisis</a:t>
            </a:r>
            <a:r>
              <a:rPr lang="es-CL" sz="2800" dirty="0"/>
              <a:t> mejorado de datos.</a:t>
            </a:r>
          </a:p>
          <a:p>
            <a:pPr algn="just" eaLnBrk="1" hangingPunct="1"/>
            <a:endParaRPr lang="es-CL" sz="2800" dirty="0"/>
          </a:p>
          <a:p>
            <a:pPr algn="just" eaLnBrk="1" hangingPunct="1"/>
            <a:r>
              <a:rPr lang="es-CL" sz="2800" dirty="0"/>
              <a:t>Ahí es donde aparecen las </a:t>
            </a:r>
            <a:r>
              <a:rPr lang="es-CL" sz="2800" i="1" dirty="0"/>
              <a:t>plataformas</a:t>
            </a:r>
            <a:r>
              <a:rPr lang="es-CL" sz="2800" dirty="0"/>
              <a:t> de </a:t>
            </a:r>
            <a:r>
              <a:rPr lang="es-CL" sz="2800" b="1" dirty="0"/>
              <a:t>Cloud Computing</a:t>
            </a:r>
          </a:p>
          <a:p>
            <a:pPr lvl="1" algn="just"/>
            <a:r>
              <a:rPr lang="es-CL" sz="2400" i="1" dirty="0"/>
              <a:t>Microsoft Azure</a:t>
            </a:r>
          </a:p>
          <a:p>
            <a:pPr lvl="1" algn="just"/>
            <a:r>
              <a:rPr lang="es-CL" sz="2400" i="1" dirty="0"/>
              <a:t>Amazon Web </a:t>
            </a:r>
            <a:r>
              <a:rPr lang="es-CL" sz="2400" i="1" dirty="0" err="1"/>
              <a:t>Services</a:t>
            </a:r>
            <a:endParaRPr lang="es-CL" sz="2400" i="1" dirty="0"/>
          </a:p>
          <a:p>
            <a:pPr lvl="1" algn="just"/>
            <a:r>
              <a:rPr lang="es-CL" sz="2400" i="1" dirty="0"/>
              <a:t>Google Cloud </a:t>
            </a:r>
            <a:r>
              <a:rPr lang="es-CL" sz="2400" i="1" dirty="0" err="1"/>
              <a:t>Plataform</a:t>
            </a:r>
            <a:endParaRPr lang="es-CL" sz="2400" i="1" dirty="0"/>
          </a:p>
        </p:txBody>
      </p:sp>
      <p:pic>
        <p:nvPicPr>
          <p:cNvPr id="2" name="Imagen 1">
            <a:extLst>
              <a:ext uri="{FF2B5EF4-FFF2-40B4-BE49-F238E27FC236}">
                <a16:creationId xmlns:a16="http://schemas.microsoft.com/office/drawing/2014/main" id="{96DAFC77-5767-1940-8AEA-A6F9E6605046}"/>
              </a:ext>
            </a:extLst>
          </p:cNvPr>
          <p:cNvPicPr>
            <a:picLocks noChangeAspect="1"/>
          </p:cNvPicPr>
          <p:nvPr/>
        </p:nvPicPr>
        <p:blipFill>
          <a:blip r:embed="rId3"/>
          <a:stretch>
            <a:fillRect/>
          </a:stretch>
        </p:blipFill>
        <p:spPr>
          <a:xfrm>
            <a:off x="3635896" y="5535839"/>
            <a:ext cx="2843808" cy="821860"/>
          </a:xfrm>
          <a:prstGeom prst="rect">
            <a:avLst/>
          </a:prstGeom>
        </p:spPr>
      </p:pic>
      <p:pic>
        <p:nvPicPr>
          <p:cNvPr id="3" name="Imagen 2">
            <a:extLst>
              <a:ext uri="{FF2B5EF4-FFF2-40B4-BE49-F238E27FC236}">
                <a16:creationId xmlns:a16="http://schemas.microsoft.com/office/drawing/2014/main" id="{F9995389-2BBD-3F45-8F94-716E12C3BD6E}"/>
              </a:ext>
            </a:extLst>
          </p:cNvPr>
          <p:cNvPicPr>
            <a:picLocks noChangeAspect="1"/>
          </p:cNvPicPr>
          <p:nvPr/>
        </p:nvPicPr>
        <p:blipFill>
          <a:blip r:embed="rId4"/>
          <a:stretch>
            <a:fillRect/>
          </a:stretch>
        </p:blipFill>
        <p:spPr>
          <a:xfrm>
            <a:off x="7358281" y="5589240"/>
            <a:ext cx="1337057" cy="800006"/>
          </a:xfrm>
          <a:prstGeom prst="rect">
            <a:avLst/>
          </a:prstGeom>
        </p:spPr>
      </p:pic>
      <p:pic>
        <p:nvPicPr>
          <p:cNvPr id="4" name="Imagen 3">
            <a:extLst>
              <a:ext uri="{FF2B5EF4-FFF2-40B4-BE49-F238E27FC236}">
                <a16:creationId xmlns:a16="http://schemas.microsoft.com/office/drawing/2014/main" id="{8FDF21D6-7411-924D-A600-33245E888FC1}"/>
              </a:ext>
            </a:extLst>
          </p:cNvPr>
          <p:cNvPicPr>
            <a:picLocks noChangeAspect="1"/>
          </p:cNvPicPr>
          <p:nvPr/>
        </p:nvPicPr>
        <p:blipFill>
          <a:blip r:embed="rId5"/>
          <a:stretch>
            <a:fillRect/>
          </a:stretch>
        </p:blipFill>
        <p:spPr>
          <a:xfrm>
            <a:off x="5325092" y="4005064"/>
            <a:ext cx="2199236" cy="1242691"/>
          </a:xfrm>
          <a:prstGeom prst="rect">
            <a:avLst/>
          </a:prstGeom>
        </p:spPr>
      </p:pic>
    </p:spTree>
    <p:extLst>
      <p:ext uri="{BB962C8B-B14F-4D97-AF65-F5344CB8AC3E}">
        <p14:creationId xmlns:p14="http://schemas.microsoft.com/office/powerpoint/2010/main" val="8103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err="1"/>
              <a:t>Tipos</a:t>
            </a:r>
            <a:r>
              <a:rPr lang="en-US" dirty="0"/>
              <a:t> de </a:t>
            </a:r>
            <a:r>
              <a:rPr lang="en-US" dirty="0" err="1"/>
              <a:t>servicios</a:t>
            </a:r>
            <a:endParaRPr lang="en-US" dirty="0"/>
          </a:p>
        </p:txBody>
      </p:sp>
      <p:sp>
        <p:nvSpPr>
          <p:cNvPr id="65539" name="Rectangle 3"/>
          <p:cNvSpPr>
            <a:spLocks noGrp="1" noChangeArrowheads="1"/>
          </p:cNvSpPr>
          <p:nvPr>
            <p:ph type="body" idx="1"/>
          </p:nvPr>
        </p:nvSpPr>
        <p:spPr>
          <a:xfrm>
            <a:off x="308012" y="1166018"/>
            <a:ext cx="8229600" cy="4525963"/>
          </a:xfrm>
        </p:spPr>
        <p:txBody>
          <a:bodyPr>
            <a:normAutofit/>
          </a:bodyPr>
          <a:lstStyle/>
          <a:p>
            <a:pPr eaLnBrk="1" hangingPunct="1"/>
            <a:endParaRPr lang="es-CL" sz="2800" dirty="0"/>
          </a:p>
          <a:p>
            <a:pPr algn="just" eaLnBrk="1" hangingPunct="1"/>
            <a:r>
              <a:rPr lang="es-CL" sz="2800" dirty="0"/>
              <a:t>Tenemos </a:t>
            </a:r>
            <a:r>
              <a:rPr lang="es-CL" sz="2800" b="1" dirty="0">
                <a:solidFill>
                  <a:srgbClr val="C00000"/>
                </a:solidFill>
              </a:rPr>
              <a:t>4</a:t>
            </a:r>
            <a:r>
              <a:rPr lang="es-CL" sz="2800" dirty="0"/>
              <a:t> </a:t>
            </a:r>
            <a:r>
              <a:rPr lang="es-CL" sz="2800" i="1" dirty="0"/>
              <a:t>categorías</a:t>
            </a:r>
            <a:r>
              <a:rPr lang="es-CL" sz="2800" dirty="0"/>
              <a:t>:</a:t>
            </a:r>
          </a:p>
          <a:p>
            <a:pPr algn="just" eaLnBrk="1" hangingPunct="1"/>
            <a:endParaRPr lang="es-CL" sz="2800" dirty="0"/>
          </a:p>
          <a:p>
            <a:pPr lvl="1" algn="just"/>
            <a:r>
              <a:rPr lang="es-CL" sz="2400" b="1" dirty="0"/>
              <a:t>On premises </a:t>
            </a:r>
          </a:p>
          <a:p>
            <a:pPr lvl="1" algn="just"/>
            <a:r>
              <a:rPr lang="es-CL" sz="2400" b="1" dirty="0"/>
              <a:t>Infraestructura como </a:t>
            </a:r>
            <a:r>
              <a:rPr lang="es-CL" sz="2400" i="1" dirty="0">
                <a:solidFill>
                  <a:srgbClr val="C00000"/>
                </a:solidFill>
              </a:rPr>
              <a:t>Servicio</a:t>
            </a:r>
            <a:r>
              <a:rPr lang="es-CL" sz="2400" b="1" dirty="0"/>
              <a:t> </a:t>
            </a:r>
            <a:r>
              <a:rPr lang="es-CL" sz="2400" i="1" dirty="0"/>
              <a:t>(</a:t>
            </a:r>
            <a:r>
              <a:rPr lang="es-CL" sz="2400" b="1" i="1" dirty="0"/>
              <a:t>IaaS</a:t>
            </a:r>
            <a:r>
              <a:rPr lang="es-CL" sz="2400" i="1" dirty="0"/>
              <a:t>)</a:t>
            </a:r>
          </a:p>
          <a:p>
            <a:pPr lvl="1" algn="just"/>
            <a:r>
              <a:rPr lang="es-CL" sz="2400" b="1" dirty="0"/>
              <a:t>Plataforma como </a:t>
            </a:r>
            <a:r>
              <a:rPr lang="es-CL" sz="2400" i="1" dirty="0">
                <a:solidFill>
                  <a:srgbClr val="C00000"/>
                </a:solidFill>
              </a:rPr>
              <a:t>Servicio</a:t>
            </a:r>
            <a:r>
              <a:rPr lang="es-CL" sz="2400" b="1" dirty="0"/>
              <a:t> </a:t>
            </a:r>
            <a:r>
              <a:rPr lang="es-CL" sz="2400" i="1" dirty="0"/>
              <a:t>(</a:t>
            </a:r>
            <a:r>
              <a:rPr lang="es-CL" sz="2400" b="1" i="1" dirty="0"/>
              <a:t>PaaS</a:t>
            </a:r>
            <a:r>
              <a:rPr lang="es-CL" sz="2400" i="1" dirty="0"/>
              <a:t>)</a:t>
            </a:r>
          </a:p>
          <a:p>
            <a:pPr lvl="1" algn="just"/>
            <a:r>
              <a:rPr lang="es-CL" sz="2400" b="1" dirty="0"/>
              <a:t>Software como </a:t>
            </a:r>
            <a:r>
              <a:rPr lang="es-CL" sz="2400" i="1" dirty="0">
                <a:solidFill>
                  <a:srgbClr val="C00000"/>
                </a:solidFill>
              </a:rPr>
              <a:t>Servicio</a:t>
            </a:r>
            <a:r>
              <a:rPr lang="es-CL" sz="2400" b="1" dirty="0"/>
              <a:t> </a:t>
            </a:r>
            <a:r>
              <a:rPr lang="es-CL" sz="2400" i="1" dirty="0"/>
              <a:t>(</a:t>
            </a:r>
            <a:r>
              <a:rPr lang="es-CL" sz="2400" b="1" i="1" dirty="0"/>
              <a:t>SaaS</a:t>
            </a:r>
            <a:r>
              <a:rPr lang="es-CL" sz="2400" i="1" dirty="0"/>
              <a:t>)</a:t>
            </a:r>
          </a:p>
        </p:txBody>
      </p:sp>
    </p:spTree>
    <p:extLst>
      <p:ext uri="{BB962C8B-B14F-4D97-AF65-F5344CB8AC3E}">
        <p14:creationId xmlns:p14="http://schemas.microsoft.com/office/powerpoint/2010/main" val="219276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Big Data</a:t>
            </a:r>
            <a:endParaRPr lang="en-US" dirty="0"/>
          </a:p>
        </p:txBody>
      </p:sp>
      <p:sp>
        <p:nvSpPr>
          <p:cNvPr id="65539" name="Rectangle 3"/>
          <p:cNvSpPr>
            <a:spLocks noGrp="1" noChangeArrowheads="1"/>
          </p:cNvSpPr>
          <p:nvPr>
            <p:ph type="body" idx="1"/>
          </p:nvPr>
        </p:nvSpPr>
        <p:spPr>
          <a:xfrm>
            <a:off x="457200" y="1844824"/>
            <a:ext cx="8229600" cy="4525963"/>
          </a:xfrm>
        </p:spPr>
        <p:txBody>
          <a:bodyPr/>
          <a:lstStyle/>
          <a:p>
            <a:pPr eaLnBrk="1" hangingPunct="1"/>
            <a:r>
              <a:rPr lang="es-CL" sz="2800" dirty="0"/>
              <a:t>¿Qué es Big Data?</a:t>
            </a:r>
          </a:p>
          <a:p>
            <a:pPr eaLnBrk="1" hangingPunct="1"/>
            <a:endParaRPr lang="es-CL" sz="2800" dirty="0"/>
          </a:p>
          <a:p>
            <a:pPr lvl="1" eaLnBrk="1" hangingPunct="1"/>
            <a:r>
              <a:rPr lang="es-CL" sz="2800" dirty="0"/>
              <a:t>Es un concepto.</a:t>
            </a:r>
          </a:p>
          <a:p>
            <a:pPr lvl="2" algn="just"/>
            <a:r>
              <a:rPr lang="es-CL" sz="2400" dirty="0"/>
              <a:t>Se refiere al conjunto de metodologías y tecnologías orientadas al procesamiento de enormes volúmenes de datos.</a:t>
            </a:r>
          </a:p>
          <a:p>
            <a:pPr lvl="2" algn="just"/>
            <a:endParaRPr lang="es-CL" sz="2400" dirty="0"/>
          </a:p>
          <a:p>
            <a:pPr lvl="3" algn="just"/>
            <a:r>
              <a:rPr lang="es-CL" dirty="0"/>
              <a:t>No hay una definición formal para el volumen de datos necesario para ser considerado dentro de Big Data.</a:t>
            </a:r>
          </a:p>
          <a:p>
            <a:pPr lvl="3" algn="just"/>
            <a:endParaRPr lang="es-ES" sz="2000" dirty="0"/>
          </a:p>
          <a:p>
            <a:pPr lvl="1" eaLnBrk="1" hangingPunct="1"/>
            <a:endParaRPr lang="es-CL" sz="2800" dirty="0"/>
          </a:p>
        </p:txBody>
      </p:sp>
      <p:pic>
        <p:nvPicPr>
          <p:cNvPr id="2" name="Imagen 1">
            <a:extLst>
              <a:ext uri="{FF2B5EF4-FFF2-40B4-BE49-F238E27FC236}">
                <a16:creationId xmlns:a16="http://schemas.microsoft.com/office/drawing/2014/main" id="{A1E439D6-84D0-F84C-808E-32A375C6CC87}"/>
              </a:ext>
            </a:extLst>
          </p:cNvPr>
          <p:cNvPicPr>
            <a:picLocks noChangeAspect="1"/>
          </p:cNvPicPr>
          <p:nvPr/>
        </p:nvPicPr>
        <p:blipFill>
          <a:blip r:embed="rId3"/>
          <a:stretch>
            <a:fillRect/>
          </a:stretch>
        </p:blipFill>
        <p:spPr>
          <a:xfrm>
            <a:off x="5360192" y="288032"/>
            <a:ext cx="3342582" cy="2852936"/>
          </a:xfrm>
          <a:prstGeom prst="rect">
            <a:avLst/>
          </a:prstGeom>
        </p:spPr>
      </p:pic>
    </p:spTree>
    <p:extLst>
      <p:ext uri="{BB962C8B-B14F-4D97-AF65-F5344CB8AC3E}">
        <p14:creationId xmlns:p14="http://schemas.microsoft.com/office/powerpoint/2010/main" val="289042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a:t>On premises</a:t>
            </a:r>
          </a:p>
        </p:txBody>
      </p:sp>
      <p:sp>
        <p:nvSpPr>
          <p:cNvPr id="65539" name="Rectangle 3"/>
          <p:cNvSpPr>
            <a:spLocks noGrp="1" noChangeArrowheads="1"/>
          </p:cNvSpPr>
          <p:nvPr>
            <p:ph type="body" idx="1"/>
          </p:nvPr>
        </p:nvSpPr>
        <p:spPr/>
        <p:txBody>
          <a:bodyPr>
            <a:normAutofit/>
          </a:bodyPr>
          <a:lstStyle/>
          <a:p>
            <a:pPr eaLnBrk="1" hangingPunct="1"/>
            <a:endParaRPr lang="es-CL" sz="2800" dirty="0"/>
          </a:p>
          <a:p>
            <a:pPr algn="just" eaLnBrk="1" hangingPunct="1"/>
            <a:endParaRPr lang="es-CL" sz="2800" dirty="0"/>
          </a:p>
          <a:p>
            <a:pPr algn="just" eaLnBrk="1" hangingPunct="1"/>
            <a:r>
              <a:rPr lang="es-CL" sz="2800" dirty="0"/>
              <a:t>Es cuando la empresa gestiona todos los recursos (aplicaciones, máquinas, redes, electricidad, etc.) para proveer a sus trabajadores con sistemas para su utilización</a:t>
            </a:r>
            <a:endParaRPr lang="es-CL" sz="2400" dirty="0"/>
          </a:p>
        </p:txBody>
      </p:sp>
    </p:spTree>
    <p:extLst>
      <p:ext uri="{BB962C8B-B14F-4D97-AF65-F5344CB8AC3E}">
        <p14:creationId xmlns:p14="http://schemas.microsoft.com/office/powerpoint/2010/main" val="202413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err="1"/>
              <a:t>Infraestructura</a:t>
            </a:r>
            <a:r>
              <a:rPr lang="en-US" dirty="0"/>
              <a:t> </a:t>
            </a:r>
            <a:r>
              <a:rPr lang="en-US" dirty="0" err="1"/>
              <a:t>como</a:t>
            </a:r>
            <a:r>
              <a:rPr lang="en-US" dirty="0"/>
              <a:t> </a:t>
            </a:r>
            <a:r>
              <a:rPr lang="en-US" dirty="0" err="1"/>
              <a:t>Servicio</a:t>
            </a:r>
            <a:endParaRPr lang="en-US" dirty="0"/>
          </a:p>
        </p:txBody>
      </p:sp>
      <p:sp>
        <p:nvSpPr>
          <p:cNvPr id="65539" name="Rectangle 3"/>
          <p:cNvSpPr>
            <a:spLocks noGrp="1" noChangeArrowheads="1"/>
          </p:cNvSpPr>
          <p:nvPr>
            <p:ph type="body" idx="1"/>
          </p:nvPr>
        </p:nvSpPr>
        <p:spPr/>
        <p:txBody>
          <a:bodyPr>
            <a:normAutofit/>
          </a:bodyPr>
          <a:lstStyle/>
          <a:p>
            <a:pPr eaLnBrk="1" hangingPunct="1"/>
            <a:endParaRPr lang="es-CL" sz="2800" dirty="0"/>
          </a:p>
          <a:p>
            <a:pPr algn="just" eaLnBrk="1" hangingPunct="1"/>
            <a:endParaRPr lang="es-CL" sz="2800" dirty="0"/>
          </a:p>
          <a:p>
            <a:pPr algn="just" eaLnBrk="1" hangingPunct="1"/>
            <a:r>
              <a:rPr lang="es-CL" sz="2800" dirty="0"/>
              <a:t>Es cuando un tercero ofrece la opción de gestionar las redes, máquinas y toda la parte física que conlleva mantener sistemas</a:t>
            </a:r>
          </a:p>
          <a:p>
            <a:pPr lvl="1" algn="just"/>
            <a:r>
              <a:rPr lang="es-CL" sz="2400" dirty="0"/>
              <a:t>Todo en sus centro de datos, por lo tanto la empresa no tiene que hacerse cargo de eso.</a:t>
            </a:r>
          </a:p>
          <a:p>
            <a:pPr lvl="1" algn="just"/>
            <a:r>
              <a:rPr lang="es-CL" sz="2400" dirty="0"/>
              <a:t>Servicios: Máquinas virtuales, Hadoop como servicio</a:t>
            </a:r>
          </a:p>
        </p:txBody>
      </p:sp>
    </p:spTree>
    <p:extLst>
      <p:ext uri="{BB962C8B-B14F-4D97-AF65-F5344CB8AC3E}">
        <p14:creationId xmlns:p14="http://schemas.microsoft.com/office/powerpoint/2010/main" val="24565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err="1"/>
              <a:t>Plataforma</a:t>
            </a:r>
            <a:r>
              <a:rPr lang="en-US" dirty="0"/>
              <a:t> </a:t>
            </a:r>
            <a:r>
              <a:rPr lang="en-US" dirty="0" err="1"/>
              <a:t>como</a:t>
            </a:r>
            <a:r>
              <a:rPr lang="en-US" dirty="0"/>
              <a:t> </a:t>
            </a:r>
            <a:r>
              <a:rPr lang="en-US" dirty="0" err="1"/>
              <a:t>Servicio</a:t>
            </a:r>
            <a:endParaRPr lang="en-US" dirty="0"/>
          </a:p>
        </p:txBody>
      </p:sp>
      <p:sp>
        <p:nvSpPr>
          <p:cNvPr id="65539" name="Rectangle 3"/>
          <p:cNvSpPr>
            <a:spLocks noGrp="1" noChangeArrowheads="1"/>
          </p:cNvSpPr>
          <p:nvPr>
            <p:ph type="body" idx="1"/>
          </p:nvPr>
        </p:nvSpPr>
        <p:spPr/>
        <p:txBody>
          <a:bodyPr>
            <a:normAutofit/>
          </a:bodyPr>
          <a:lstStyle/>
          <a:p>
            <a:pPr eaLnBrk="1" hangingPunct="1"/>
            <a:endParaRPr lang="es-CL" sz="2800" dirty="0"/>
          </a:p>
          <a:p>
            <a:pPr algn="just" eaLnBrk="1" hangingPunct="1"/>
            <a:endParaRPr lang="es-CL" sz="2800" dirty="0"/>
          </a:p>
          <a:p>
            <a:pPr algn="just" eaLnBrk="1" hangingPunct="1"/>
            <a:r>
              <a:rPr lang="es-CL" sz="2800" dirty="0"/>
              <a:t>Es cuando además de toda la parte física que el tercero gestiona, también se hace cargo del sistema operativo y de mantener las máquinas virtuales</a:t>
            </a:r>
          </a:p>
          <a:p>
            <a:pPr lvl="1" algn="just"/>
            <a:r>
              <a:rPr lang="es-CL" sz="2400" dirty="0"/>
              <a:t>Todo en sus centro de datos, por lo tanto la empresa no tiene que hacerse cargo de eso.</a:t>
            </a:r>
          </a:p>
          <a:p>
            <a:pPr lvl="1" algn="just"/>
            <a:r>
              <a:rPr lang="es-CL" sz="2400" dirty="0"/>
              <a:t>Servicios: Servicios de investigación (notebooks)</a:t>
            </a:r>
          </a:p>
        </p:txBody>
      </p:sp>
    </p:spTree>
    <p:extLst>
      <p:ext uri="{BB962C8B-B14F-4D97-AF65-F5344CB8AC3E}">
        <p14:creationId xmlns:p14="http://schemas.microsoft.com/office/powerpoint/2010/main" val="150204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a:t>Software </a:t>
            </a:r>
            <a:r>
              <a:rPr lang="en-US" dirty="0" err="1"/>
              <a:t>como</a:t>
            </a:r>
            <a:r>
              <a:rPr lang="en-US" dirty="0"/>
              <a:t> </a:t>
            </a:r>
            <a:r>
              <a:rPr lang="en-US" dirty="0" err="1"/>
              <a:t>Servicio</a:t>
            </a:r>
            <a:endParaRPr lang="en-US" dirty="0"/>
          </a:p>
        </p:txBody>
      </p:sp>
      <p:sp>
        <p:nvSpPr>
          <p:cNvPr id="65539" name="Rectangle 3"/>
          <p:cNvSpPr>
            <a:spLocks noGrp="1" noChangeArrowheads="1"/>
          </p:cNvSpPr>
          <p:nvPr>
            <p:ph type="body" idx="1"/>
          </p:nvPr>
        </p:nvSpPr>
        <p:spPr/>
        <p:txBody>
          <a:bodyPr>
            <a:normAutofit/>
          </a:bodyPr>
          <a:lstStyle/>
          <a:p>
            <a:pPr eaLnBrk="1" hangingPunct="1"/>
            <a:endParaRPr lang="es-CL" sz="2800" dirty="0"/>
          </a:p>
          <a:p>
            <a:pPr algn="just" eaLnBrk="1" hangingPunct="1"/>
            <a:endParaRPr lang="es-CL" sz="2800" dirty="0"/>
          </a:p>
          <a:p>
            <a:pPr algn="just" eaLnBrk="1" hangingPunct="1"/>
            <a:r>
              <a:rPr lang="es-CL" sz="2800" dirty="0"/>
              <a:t>Es cuando para nosotros como usuarios, solo consumimos un servicio y nosotros no hacemos nada de configuración</a:t>
            </a:r>
            <a:endParaRPr lang="es-CL" sz="2000" dirty="0"/>
          </a:p>
          <a:p>
            <a:pPr lvl="1" algn="just"/>
            <a:r>
              <a:rPr lang="es-CL" sz="2400" dirty="0"/>
              <a:t>Servicios: Gmail, Salesforce.</a:t>
            </a:r>
          </a:p>
        </p:txBody>
      </p:sp>
    </p:spTree>
    <p:extLst>
      <p:ext uri="{BB962C8B-B14F-4D97-AF65-F5344CB8AC3E}">
        <p14:creationId xmlns:p14="http://schemas.microsoft.com/office/powerpoint/2010/main" val="349492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err="1"/>
              <a:t>Tipos</a:t>
            </a:r>
            <a:r>
              <a:rPr lang="en-US" dirty="0"/>
              <a:t> de </a:t>
            </a:r>
            <a:r>
              <a:rPr lang="en-US" dirty="0" err="1"/>
              <a:t>servicios</a:t>
            </a:r>
            <a:endParaRPr lang="en-US" dirty="0"/>
          </a:p>
        </p:txBody>
      </p:sp>
      <p:pic>
        <p:nvPicPr>
          <p:cNvPr id="1026" name="Picture 2" descr="Imagen relacionada">
            <a:extLst>
              <a:ext uri="{FF2B5EF4-FFF2-40B4-BE49-F238E27FC236}">
                <a16:creationId xmlns:a16="http://schemas.microsoft.com/office/drawing/2014/main" id="{26F56C5C-D7E5-4918-9F72-5F04BB7B6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730" y="1417638"/>
            <a:ext cx="6710539" cy="497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41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err="1"/>
              <a:t>Tipos</a:t>
            </a:r>
            <a:r>
              <a:rPr lang="en-US" dirty="0"/>
              <a:t> de </a:t>
            </a:r>
            <a:r>
              <a:rPr lang="en-US" dirty="0" err="1"/>
              <a:t>servicios</a:t>
            </a:r>
            <a:endParaRPr lang="en-US" dirty="0"/>
          </a:p>
        </p:txBody>
      </p:sp>
      <p:pic>
        <p:nvPicPr>
          <p:cNvPr id="2050" name="Picture 2" descr="Resultado de imagen para paas saas ias">
            <a:extLst>
              <a:ext uri="{FF2B5EF4-FFF2-40B4-BE49-F238E27FC236}">
                <a16:creationId xmlns:a16="http://schemas.microsoft.com/office/drawing/2014/main" id="{780732EF-1FEE-4957-976D-73C8CBCC6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899" y="1484784"/>
            <a:ext cx="6690202" cy="441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1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7931224" cy="1143000"/>
          </a:xfrm>
        </p:spPr>
        <p:txBody>
          <a:bodyPr/>
          <a:lstStyle/>
          <a:p>
            <a:r>
              <a:rPr lang="en-US" dirty="0"/>
              <a:t>¿</a:t>
            </a:r>
            <a:r>
              <a:rPr lang="en-US" dirty="0" err="1"/>
              <a:t>Qué</a:t>
            </a:r>
            <a:r>
              <a:rPr lang="en-US" dirty="0"/>
              <a:t> Podemos </a:t>
            </a:r>
            <a:r>
              <a:rPr lang="en-US" dirty="0" err="1"/>
              <a:t>hacer</a:t>
            </a:r>
            <a:r>
              <a:rPr lang="en-US" dirty="0"/>
              <a:t> con </a:t>
            </a:r>
            <a:r>
              <a:rPr lang="en-US" dirty="0" err="1"/>
              <a:t>esos</a:t>
            </a:r>
            <a:r>
              <a:rPr lang="en-US" dirty="0"/>
              <a:t> </a:t>
            </a:r>
            <a:r>
              <a:rPr lang="en-US" dirty="0" err="1"/>
              <a:t>servicios</a:t>
            </a:r>
            <a:r>
              <a:rPr lang="en-US" dirty="0"/>
              <a:t>?</a:t>
            </a:r>
          </a:p>
        </p:txBody>
      </p:sp>
      <p:sp>
        <p:nvSpPr>
          <p:cNvPr id="65539" name="Rectangle 3"/>
          <p:cNvSpPr>
            <a:spLocks noGrp="1" noChangeArrowheads="1"/>
          </p:cNvSpPr>
          <p:nvPr>
            <p:ph type="body" idx="1"/>
          </p:nvPr>
        </p:nvSpPr>
        <p:spPr/>
        <p:txBody>
          <a:bodyPr>
            <a:normAutofit/>
          </a:bodyPr>
          <a:lstStyle/>
          <a:p>
            <a:pPr eaLnBrk="1" hangingPunct="1"/>
            <a:endParaRPr lang="es-CL" sz="2800" dirty="0"/>
          </a:p>
          <a:p>
            <a:pPr algn="just" eaLnBrk="1" hangingPunct="1"/>
            <a:r>
              <a:rPr lang="es-CL" sz="2800" dirty="0"/>
              <a:t>Almacenar Terabytes de datos a un bajo costo</a:t>
            </a:r>
          </a:p>
          <a:p>
            <a:pPr algn="just" eaLnBrk="1" hangingPunct="1"/>
            <a:endParaRPr lang="es-CL" sz="2800" dirty="0"/>
          </a:p>
          <a:p>
            <a:pPr algn="just" eaLnBrk="1" hangingPunct="1"/>
            <a:r>
              <a:rPr lang="es-CL" sz="2800" dirty="0"/>
              <a:t>Hacer investigación reproducible</a:t>
            </a:r>
          </a:p>
          <a:p>
            <a:pPr lvl="1" algn="just"/>
            <a:r>
              <a:rPr lang="es-CL" sz="2400" dirty="0"/>
              <a:t>En Data </a:t>
            </a:r>
            <a:r>
              <a:rPr lang="es-CL" sz="2400" dirty="0" err="1"/>
              <a:t>Science</a:t>
            </a:r>
            <a:r>
              <a:rPr lang="es-CL" sz="2400" dirty="0"/>
              <a:t> se usa para hacer análisis de los datos y guardar esos análisis para próximas ocasiones.</a:t>
            </a:r>
          </a:p>
          <a:p>
            <a:pPr lvl="1" algn="just"/>
            <a:endParaRPr lang="es-CL" sz="2400" dirty="0"/>
          </a:p>
          <a:p>
            <a:pPr algn="just"/>
            <a:r>
              <a:rPr lang="es-CL" sz="2800" dirty="0"/>
              <a:t>Hacer aplicaciones de Machine </a:t>
            </a:r>
            <a:r>
              <a:rPr lang="es-CL" sz="2800" dirty="0" err="1"/>
              <a:t>Learning</a:t>
            </a:r>
            <a:endParaRPr lang="es-CL" sz="2800" dirty="0"/>
          </a:p>
          <a:p>
            <a:pPr lvl="1" algn="just"/>
            <a:r>
              <a:rPr lang="es-CL" sz="2400" dirty="0"/>
              <a:t>Procesar datos y generar nueva información.</a:t>
            </a:r>
          </a:p>
        </p:txBody>
      </p:sp>
    </p:spTree>
    <p:extLst>
      <p:ext uri="{BB962C8B-B14F-4D97-AF65-F5344CB8AC3E}">
        <p14:creationId xmlns:p14="http://schemas.microsoft.com/office/powerpoint/2010/main" val="32888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Máquinas virtuales</a:t>
            </a:r>
          </a:p>
        </p:txBody>
      </p:sp>
      <p:sp>
        <p:nvSpPr>
          <p:cNvPr id="3" name="Marcador de contenido 2"/>
          <p:cNvSpPr>
            <a:spLocks noGrp="1"/>
          </p:cNvSpPr>
          <p:nvPr>
            <p:ph idx="1"/>
          </p:nvPr>
        </p:nvSpPr>
        <p:spPr>
          <a:xfrm>
            <a:off x="457200" y="1484784"/>
            <a:ext cx="8229600" cy="4525963"/>
          </a:xfrm>
        </p:spPr>
        <p:txBody>
          <a:bodyPr>
            <a:normAutofit/>
          </a:bodyPr>
          <a:lstStyle/>
          <a:p>
            <a:pPr algn="just"/>
            <a:endParaRPr lang="es-ES" dirty="0"/>
          </a:p>
          <a:p>
            <a:pPr algn="just"/>
            <a:r>
              <a:rPr lang="es-ES" dirty="0"/>
              <a:t>Como su propio nombre indica, una máquina virtual (o VM, de sus siglas en inglés: Virtual Machine) es un sistema operativo completo funcionando de manera aislada sobre otro sistema operativo completo.</a:t>
            </a:r>
          </a:p>
        </p:txBody>
      </p:sp>
      <p:pic>
        <p:nvPicPr>
          <p:cNvPr id="5122" name="Picture 2" descr="Resultado de imagen para virtual machine">
            <a:extLst>
              <a:ext uri="{FF2B5EF4-FFF2-40B4-BE49-F238E27FC236}">
                <a16:creationId xmlns:a16="http://schemas.microsoft.com/office/drawing/2014/main" id="{7B3ED519-A806-4028-B1F0-A84843DF26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0448" y="4509120"/>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569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Máquinas virtuales</a:t>
            </a:r>
          </a:p>
        </p:txBody>
      </p:sp>
      <p:sp>
        <p:nvSpPr>
          <p:cNvPr id="3" name="Marcador de contenido 2"/>
          <p:cNvSpPr>
            <a:spLocks noGrp="1"/>
          </p:cNvSpPr>
          <p:nvPr>
            <p:ph idx="1"/>
          </p:nvPr>
        </p:nvSpPr>
        <p:spPr/>
        <p:txBody>
          <a:bodyPr>
            <a:normAutofit/>
          </a:bodyPr>
          <a:lstStyle/>
          <a:p>
            <a:pPr algn="just"/>
            <a:endParaRPr lang="es-ES" dirty="0"/>
          </a:p>
          <a:p>
            <a:pPr algn="just" fontAlgn="base"/>
            <a:r>
              <a:rPr lang="es-ES" dirty="0"/>
              <a:t>La tecnología de </a:t>
            </a:r>
            <a:r>
              <a:rPr lang="es-ES" dirty="0" err="1"/>
              <a:t>VMs</a:t>
            </a:r>
            <a:r>
              <a:rPr lang="es-ES" dirty="0"/>
              <a:t> permite compartir el </a:t>
            </a:r>
            <a:r>
              <a:rPr lang="es-ES" i="1" dirty="0"/>
              <a:t>hardware</a:t>
            </a:r>
            <a:r>
              <a:rPr lang="es-ES" dirty="0"/>
              <a:t> de modo que lo puedan utilizar varios sistemas operativos al mismo tiempo.</a:t>
            </a:r>
          </a:p>
        </p:txBody>
      </p:sp>
      <p:pic>
        <p:nvPicPr>
          <p:cNvPr id="6146" name="Picture 2" descr="Resultado de imagen para virtual machine">
            <a:extLst>
              <a:ext uri="{FF2B5EF4-FFF2-40B4-BE49-F238E27FC236}">
                <a16:creationId xmlns:a16="http://schemas.microsoft.com/office/drawing/2014/main" id="{0D44A65D-550F-45C5-AF20-E95F746DC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7" y="400981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534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Máquinas virtuales</a:t>
            </a:r>
          </a:p>
        </p:txBody>
      </p:sp>
      <p:pic>
        <p:nvPicPr>
          <p:cNvPr id="2050" name="Picture 2" descr="Arquitectura simplificada de trabajo de las mÃ¡quinas virtuales">
            <a:extLst>
              <a:ext uri="{FF2B5EF4-FFF2-40B4-BE49-F238E27FC236}">
                <a16:creationId xmlns:a16="http://schemas.microsoft.com/office/drawing/2014/main" id="{62BB836D-A5B8-4A2D-917F-4BCB75E55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 y="1268760"/>
            <a:ext cx="7858125"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16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Big Data</a:t>
            </a:r>
            <a:endParaRPr lang="en-US" dirty="0"/>
          </a:p>
        </p:txBody>
      </p:sp>
      <p:sp>
        <p:nvSpPr>
          <p:cNvPr id="65539" name="Rectangle 3"/>
          <p:cNvSpPr>
            <a:spLocks noGrp="1" noChangeArrowheads="1"/>
          </p:cNvSpPr>
          <p:nvPr>
            <p:ph type="body" idx="1"/>
          </p:nvPr>
        </p:nvSpPr>
        <p:spPr>
          <a:xfrm>
            <a:off x="211584" y="1166018"/>
            <a:ext cx="4216400" cy="4525963"/>
          </a:xfrm>
        </p:spPr>
        <p:txBody>
          <a:bodyPr>
            <a:normAutofit lnSpcReduction="10000"/>
          </a:bodyPr>
          <a:lstStyle/>
          <a:p>
            <a:pPr eaLnBrk="1" hangingPunct="1"/>
            <a:endParaRPr lang="es-CL" sz="2800" dirty="0"/>
          </a:p>
          <a:p>
            <a:pPr eaLnBrk="1" hangingPunct="1"/>
            <a:r>
              <a:rPr lang="es-CL" sz="2800" dirty="0"/>
              <a:t>Ejemplos básicos:</a:t>
            </a:r>
          </a:p>
          <a:p>
            <a:pPr lvl="1"/>
            <a:r>
              <a:rPr lang="es-CL" sz="2400" dirty="0"/>
              <a:t>Facebook: </a:t>
            </a:r>
          </a:p>
          <a:p>
            <a:pPr lvl="2" algn="just"/>
            <a:r>
              <a:rPr lang="es-CL" sz="2000" dirty="0"/>
              <a:t>1,000 millones de usuarios; 83 millones de fotos subidas a diario;  red de 50,000 servidores</a:t>
            </a:r>
          </a:p>
          <a:p>
            <a:pPr lvl="2" algn="just"/>
            <a:endParaRPr lang="es-CL" sz="2000" dirty="0"/>
          </a:p>
          <a:p>
            <a:pPr lvl="1"/>
            <a:r>
              <a:rPr lang="es-CL" sz="2400" dirty="0" err="1"/>
              <a:t>Ebay</a:t>
            </a:r>
            <a:r>
              <a:rPr lang="es-CL" sz="2400" dirty="0"/>
              <a:t>: </a:t>
            </a:r>
          </a:p>
          <a:p>
            <a:pPr lvl="2" algn="just"/>
            <a:r>
              <a:rPr lang="es-CL" sz="2000" dirty="0"/>
              <a:t>6 millones de nuevos bienes ofertados todos los días</a:t>
            </a:r>
          </a:p>
          <a:p>
            <a:pPr lvl="1" algn="just"/>
            <a:endParaRPr lang="es-CL" dirty="0"/>
          </a:p>
        </p:txBody>
      </p:sp>
      <p:pic>
        <p:nvPicPr>
          <p:cNvPr id="4" name="Imagen 3">
            <a:extLst>
              <a:ext uri="{FF2B5EF4-FFF2-40B4-BE49-F238E27FC236}">
                <a16:creationId xmlns:a16="http://schemas.microsoft.com/office/drawing/2014/main" id="{9399402D-0D0D-2445-8320-051CE1BCB5B1}"/>
              </a:ext>
            </a:extLst>
          </p:cNvPr>
          <p:cNvPicPr/>
          <p:nvPr/>
        </p:nvPicPr>
        <p:blipFill>
          <a:blip r:embed="rId3"/>
          <a:stretch>
            <a:fillRect/>
          </a:stretch>
        </p:blipFill>
        <p:spPr>
          <a:xfrm>
            <a:off x="4716016" y="1295400"/>
            <a:ext cx="4216400" cy="4267200"/>
          </a:xfrm>
          <a:prstGeom prst="rect">
            <a:avLst/>
          </a:prstGeom>
        </p:spPr>
      </p:pic>
    </p:spTree>
    <p:extLst>
      <p:ext uri="{BB962C8B-B14F-4D97-AF65-F5344CB8AC3E}">
        <p14:creationId xmlns:p14="http://schemas.microsoft.com/office/powerpoint/2010/main" val="22370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Contenedores</a:t>
            </a:r>
          </a:p>
        </p:txBody>
      </p:sp>
      <p:sp>
        <p:nvSpPr>
          <p:cNvPr id="3" name="Marcador de contenido 2"/>
          <p:cNvSpPr>
            <a:spLocks noGrp="1"/>
          </p:cNvSpPr>
          <p:nvPr>
            <p:ph idx="1"/>
          </p:nvPr>
        </p:nvSpPr>
        <p:spPr/>
        <p:txBody>
          <a:bodyPr>
            <a:normAutofit lnSpcReduction="10000"/>
          </a:bodyPr>
          <a:lstStyle/>
          <a:p>
            <a:pPr algn="just"/>
            <a:endParaRPr lang="es-ES" dirty="0"/>
          </a:p>
          <a:p>
            <a:pPr algn="just" fontAlgn="base"/>
            <a:r>
              <a:rPr lang="es-ES" dirty="0"/>
              <a:t>La filosofía de los </a:t>
            </a:r>
            <a:r>
              <a:rPr lang="es-ES" dirty="0">
                <a:solidFill>
                  <a:srgbClr val="FF0000"/>
                </a:solidFill>
              </a:rPr>
              <a:t>contenedores</a:t>
            </a:r>
            <a:r>
              <a:rPr lang="es-ES" dirty="0"/>
              <a:t> es totalmente diferente a la de las </a:t>
            </a:r>
            <a:r>
              <a:rPr lang="es-ES" dirty="0" err="1"/>
              <a:t>VMs</a:t>
            </a:r>
            <a:r>
              <a:rPr lang="es-ES" dirty="0"/>
              <a:t>. Si bien tratan también de </a:t>
            </a:r>
            <a:r>
              <a:rPr lang="es-ES" i="1" dirty="0">
                <a:solidFill>
                  <a:srgbClr val="007033"/>
                </a:solidFill>
              </a:rPr>
              <a:t>aislar</a:t>
            </a:r>
            <a:r>
              <a:rPr lang="es-ES" dirty="0"/>
              <a:t> a las aplicaciones y de generar un entorno </a:t>
            </a:r>
            <a:r>
              <a:rPr lang="es-ES" i="1" dirty="0">
                <a:solidFill>
                  <a:srgbClr val="007033"/>
                </a:solidFill>
              </a:rPr>
              <a:t>replicable</a:t>
            </a:r>
            <a:r>
              <a:rPr lang="es-ES" dirty="0"/>
              <a:t> y </a:t>
            </a:r>
            <a:r>
              <a:rPr lang="es-ES" i="1" dirty="0">
                <a:solidFill>
                  <a:srgbClr val="007033"/>
                </a:solidFill>
              </a:rPr>
              <a:t>estable</a:t>
            </a:r>
            <a:r>
              <a:rPr lang="es-ES" dirty="0"/>
              <a:t> para que funcionen, en lugar de albergar un sistema operativo completo, lo que hacen es </a:t>
            </a:r>
            <a:r>
              <a:rPr lang="es-ES" i="1" u="sng" dirty="0"/>
              <a:t>compartir</a:t>
            </a:r>
            <a:r>
              <a:rPr lang="es-ES" dirty="0"/>
              <a:t> los recursos del propio sistema operativo "</a:t>
            </a:r>
            <a:r>
              <a:rPr lang="es-ES" b="1" dirty="0"/>
              <a:t>host</a:t>
            </a:r>
            <a:r>
              <a:rPr lang="es-ES" dirty="0"/>
              <a:t>" sobre el que se ejecutan.</a:t>
            </a:r>
          </a:p>
        </p:txBody>
      </p:sp>
    </p:spTree>
    <p:extLst>
      <p:ext uri="{BB962C8B-B14F-4D97-AF65-F5344CB8AC3E}">
        <p14:creationId xmlns:p14="http://schemas.microsoft.com/office/powerpoint/2010/main" val="3133416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Contenedores</a:t>
            </a:r>
          </a:p>
        </p:txBody>
      </p:sp>
      <p:sp>
        <p:nvSpPr>
          <p:cNvPr id="3" name="Marcador de contenido 2"/>
          <p:cNvSpPr>
            <a:spLocks noGrp="1"/>
          </p:cNvSpPr>
          <p:nvPr>
            <p:ph idx="1"/>
          </p:nvPr>
        </p:nvSpPr>
        <p:spPr/>
        <p:txBody>
          <a:bodyPr>
            <a:normAutofit/>
          </a:bodyPr>
          <a:lstStyle/>
          <a:p>
            <a:pPr algn="just"/>
            <a:endParaRPr lang="es-ES" dirty="0"/>
          </a:p>
          <a:p>
            <a:pPr algn="just" fontAlgn="base"/>
            <a:r>
              <a:rPr lang="es-ES" dirty="0"/>
              <a:t>Un </a:t>
            </a:r>
            <a:r>
              <a:rPr lang="es-ES" b="1" dirty="0"/>
              <a:t>Container </a:t>
            </a:r>
            <a:r>
              <a:rPr lang="es-ES" b="1" dirty="0" err="1"/>
              <a:t>Engine</a:t>
            </a:r>
            <a:r>
              <a:rPr lang="es-ES" b="1" dirty="0"/>
              <a:t> </a:t>
            </a:r>
            <a:r>
              <a:rPr lang="es-ES" dirty="0"/>
              <a:t>se encarga de </a:t>
            </a:r>
            <a:r>
              <a:rPr lang="es-ES" dirty="0">
                <a:solidFill>
                  <a:srgbClr val="FF0000"/>
                </a:solidFill>
              </a:rPr>
              <a:t>lanzar</a:t>
            </a:r>
            <a:r>
              <a:rPr lang="es-ES" dirty="0"/>
              <a:t> y </a:t>
            </a:r>
            <a:r>
              <a:rPr lang="es-ES" dirty="0">
                <a:solidFill>
                  <a:srgbClr val="FF0000"/>
                </a:solidFill>
              </a:rPr>
              <a:t>gestionar</a:t>
            </a:r>
            <a:r>
              <a:rPr lang="es-ES" dirty="0"/>
              <a:t> los </a:t>
            </a:r>
            <a:r>
              <a:rPr lang="es-ES" i="1" dirty="0"/>
              <a:t>contenedores</a:t>
            </a:r>
            <a:r>
              <a:rPr lang="es-ES" dirty="0"/>
              <a:t> con nuestras aplicaciones, </a:t>
            </a:r>
            <a:r>
              <a:rPr lang="es-ES" dirty="0">
                <a:solidFill>
                  <a:srgbClr val="007033"/>
                </a:solidFill>
              </a:rPr>
              <a:t>compartiendo</a:t>
            </a:r>
            <a:r>
              <a:rPr lang="es-ES" dirty="0"/>
              <a:t>  los recursos entre todos los contenedores, </a:t>
            </a:r>
            <a:r>
              <a:rPr lang="es-ES" b="1" dirty="0"/>
              <a:t>optimizando su uso</a:t>
            </a:r>
            <a:r>
              <a:rPr lang="es-ES" dirty="0"/>
              <a:t> y </a:t>
            </a:r>
            <a:r>
              <a:rPr lang="es-ES" i="1" dirty="0"/>
              <a:t>eliminando</a:t>
            </a:r>
            <a:r>
              <a:rPr lang="es-ES" dirty="0"/>
              <a:t> la necesidad de tener sistemas operativos separados para conseguir el </a:t>
            </a:r>
            <a:r>
              <a:rPr lang="es-ES" i="1" u="sng" dirty="0"/>
              <a:t>aislamiento</a:t>
            </a:r>
            <a:r>
              <a:rPr lang="es-ES" dirty="0"/>
              <a:t>.</a:t>
            </a:r>
          </a:p>
        </p:txBody>
      </p:sp>
    </p:spTree>
    <p:extLst>
      <p:ext uri="{BB962C8B-B14F-4D97-AF65-F5344CB8AC3E}">
        <p14:creationId xmlns:p14="http://schemas.microsoft.com/office/powerpoint/2010/main" val="24370582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Contenedores</a:t>
            </a:r>
          </a:p>
        </p:txBody>
      </p:sp>
      <p:sp>
        <p:nvSpPr>
          <p:cNvPr id="3" name="Marcador de contenido 2"/>
          <p:cNvSpPr>
            <a:spLocks noGrp="1"/>
          </p:cNvSpPr>
          <p:nvPr>
            <p:ph idx="1"/>
          </p:nvPr>
        </p:nvSpPr>
        <p:spPr>
          <a:xfrm>
            <a:off x="446856" y="1567333"/>
            <a:ext cx="8229600" cy="4525963"/>
          </a:xfrm>
        </p:spPr>
        <p:txBody>
          <a:bodyPr>
            <a:normAutofit/>
          </a:bodyPr>
          <a:lstStyle/>
          <a:p>
            <a:pPr algn="just"/>
            <a:endParaRPr lang="es-ES" dirty="0"/>
          </a:p>
          <a:p>
            <a:pPr algn="just"/>
            <a:r>
              <a:rPr lang="es-ES" dirty="0"/>
              <a:t>Ejemplo:</a:t>
            </a:r>
          </a:p>
          <a:p>
            <a:pPr algn="just"/>
            <a:endParaRPr lang="es-ES" dirty="0"/>
          </a:p>
          <a:p>
            <a:pPr lvl="1" algn="just"/>
            <a:r>
              <a:rPr lang="es-ES" dirty="0"/>
              <a:t>Docker</a:t>
            </a:r>
          </a:p>
          <a:p>
            <a:pPr lvl="1" algn="just"/>
            <a:r>
              <a:rPr lang="es-ES" dirty="0" err="1"/>
              <a:t>Kubernetes</a:t>
            </a:r>
            <a:endParaRPr lang="es-ES" dirty="0"/>
          </a:p>
          <a:p>
            <a:pPr lvl="1" algn="just"/>
            <a:r>
              <a:rPr lang="es-ES" dirty="0"/>
              <a:t>Apache MESOS</a:t>
            </a:r>
          </a:p>
        </p:txBody>
      </p:sp>
      <p:pic>
        <p:nvPicPr>
          <p:cNvPr id="7182" name="Picture 14" descr="Resultado de imagen para apache mesos container">
            <a:extLst>
              <a:ext uri="{FF2B5EF4-FFF2-40B4-BE49-F238E27FC236}">
                <a16:creationId xmlns:a16="http://schemas.microsoft.com/office/drawing/2014/main" id="{3CCC4AD5-FFCE-40F9-9EEA-7771116F12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525" r="45445" b="26375"/>
          <a:stretch/>
        </p:blipFill>
        <p:spPr bwMode="auto">
          <a:xfrm>
            <a:off x="3851920" y="3789040"/>
            <a:ext cx="4988556"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Resultado de imagen para apache mesos container">
            <a:extLst>
              <a:ext uri="{FF2B5EF4-FFF2-40B4-BE49-F238E27FC236}">
                <a16:creationId xmlns:a16="http://schemas.microsoft.com/office/drawing/2014/main" id="{4C5F35D2-56A7-4ABA-954B-D74C9604D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768" t="23625" r="1345" b="32275"/>
          <a:stretch/>
        </p:blipFill>
        <p:spPr bwMode="auto">
          <a:xfrm>
            <a:off x="4427984" y="1556792"/>
            <a:ext cx="410445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91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Contenedores</a:t>
            </a:r>
          </a:p>
        </p:txBody>
      </p:sp>
      <p:pic>
        <p:nvPicPr>
          <p:cNvPr id="4098" name="Picture 2" descr="Arquitectura simplificada de trabajo de contenedores">
            <a:extLst>
              <a:ext uri="{FF2B5EF4-FFF2-40B4-BE49-F238E27FC236}">
                <a16:creationId xmlns:a16="http://schemas.microsoft.com/office/drawing/2014/main" id="{A0AD56F3-6009-4480-BB19-DE6046FED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49362"/>
            <a:ext cx="7858125"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52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L" dirty="0"/>
              <a:t>Máquinas virtuales vs. contenedores</a:t>
            </a:r>
          </a:p>
        </p:txBody>
      </p:sp>
      <p:sp>
        <p:nvSpPr>
          <p:cNvPr id="3" name="Marcador de contenido 2"/>
          <p:cNvSpPr>
            <a:spLocks noGrp="1"/>
          </p:cNvSpPr>
          <p:nvPr>
            <p:ph idx="1"/>
          </p:nvPr>
        </p:nvSpPr>
        <p:spPr/>
        <p:txBody>
          <a:bodyPr>
            <a:normAutofit/>
          </a:bodyPr>
          <a:lstStyle/>
          <a:p>
            <a:pPr algn="just"/>
            <a:endParaRPr lang="es-ES" dirty="0"/>
          </a:p>
          <a:p>
            <a:pPr algn="just"/>
            <a:endParaRPr lang="es-ES" dirty="0"/>
          </a:p>
        </p:txBody>
      </p:sp>
      <p:pic>
        <p:nvPicPr>
          <p:cNvPr id="1026" name="Picture 2" descr="https://media.metrolatam.com/2018/01/30/maquinasvirtuales660x595.jpg">
            <a:extLst>
              <a:ext uri="{FF2B5EF4-FFF2-40B4-BE49-F238E27FC236}">
                <a16:creationId xmlns:a16="http://schemas.microsoft.com/office/drawing/2014/main" id="{84B38B0A-B798-4892-AC6F-97457153F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88840"/>
            <a:ext cx="6670821"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997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a:t>Fin Clase 1</a:t>
            </a:r>
            <a:br>
              <a:rPr lang="es-CL" dirty="0"/>
            </a:br>
            <a:r>
              <a:rPr lang="es-CL" dirty="0"/>
              <a:t>Muchas gracias!!!</a:t>
            </a:r>
          </a:p>
        </p:txBody>
      </p:sp>
      <p:sp>
        <p:nvSpPr>
          <p:cNvPr id="3" name="Text Placeholder 2">
            <a:extLst>
              <a:ext uri="{FF2B5EF4-FFF2-40B4-BE49-F238E27FC236}">
                <a16:creationId xmlns:a16="http://schemas.microsoft.com/office/drawing/2014/main" id="{DB809932-FAEC-47B9-AA60-31897C534BF5}"/>
              </a:ext>
            </a:extLst>
          </p:cNvPr>
          <p:cNvSpPr>
            <a:spLocks noGrp="1"/>
          </p:cNvSpPr>
          <p:nvPr>
            <p:ph type="body" idx="1"/>
          </p:nvPr>
        </p:nvSpPr>
        <p:spPr/>
        <p:txBody>
          <a:bodyPr/>
          <a:lstStyle/>
          <a:p>
            <a:r>
              <a:rPr lang="en-US" dirty="0"/>
              <a:t>Leidy Ortiz y </a:t>
            </a:r>
            <a:r>
              <a:rPr lang="en-US" dirty="0" err="1"/>
              <a:t>Néstor</a:t>
            </a:r>
            <a:r>
              <a:rPr lang="en-US" dirty="0"/>
              <a:t> Campos</a:t>
            </a:r>
          </a:p>
        </p:txBody>
      </p:sp>
    </p:spTree>
    <p:extLst>
      <p:ext uri="{BB962C8B-B14F-4D97-AF65-F5344CB8AC3E}">
        <p14:creationId xmlns:p14="http://schemas.microsoft.com/office/powerpoint/2010/main" val="99723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s-CL" dirty="0"/>
              <a:t>Big Data</a:t>
            </a:r>
            <a:endParaRPr lang="en-US" dirty="0"/>
          </a:p>
        </p:txBody>
      </p:sp>
      <p:sp>
        <p:nvSpPr>
          <p:cNvPr id="65539" name="Rectangle 3"/>
          <p:cNvSpPr>
            <a:spLocks noGrp="1" noChangeArrowheads="1"/>
          </p:cNvSpPr>
          <p:nvPr>
            <p:ph type="body" idx="1"/>
          </p:nvPr>
        </p:nvSpPr>
        <p:spPr/>
        <p:txBody>
          <a:bodyPr/>
          <a:lstStyle/>
          <a:p>
            <a:pPr eaLnBrk="1" hangingPunct="1"/>
            <a:endParaRPr lang="es-CL" sz="2800" dirty="0"/>
          </a:p>
          <a:p>
            <a:pPr eaLnBrk="1" hangingPunct="1"/>
            <a:r>
              <a:rPr lang="es-CL" sz="2800" dirty="0"/>
              <a:t>Otros ejemplos:</a:t>
            </a:r>
          </a:p>
          <a:p>
            <a:pPr lvl="1"/>
            <a:r>
              <a:rPr lang="es-CL" sz="2400" dirty="0"/>
              <a:t>Walmart: </a:t>
            </a:r>
          </a:p>
          <a:p>
            <a:pPr lvl="2" algn="just"/>
            <a:r>
              <a:rPr lang="es-CL" sz="2000" dirty="0"/>
              <a:t>1 millón de transacciones por hora</a:t>
            </a:r>
          </a:p>
          <a:p>
            <a:pPr lvl="1" algn="just"/>
            <a:r>
              <a:rPr lang="es-CL" sz="2400" dirty="0"/>
              <a:t>Tarjetas de crédito</a:t>
            </a:r>
            <a:r>
              <a:rPr lang="es-CL" sz="2800" dirty="0"/>
              <a:t>: </a:t>
            </a:r>
          </a:p>
          <a:p>
            <a:pPr lvl="2" algn="just"/>
            <a:r>
              <a:rPr lang="es-CL" sz="2000" dirty="0"/>
              <a:t>Cada segundo se registran 10.000 </a:t>
            </a:r>
          </a:p>
          <a:p>
            <a:pPr marL="914400" lvl="2" indent="0" algn="just">
              <a:buNone/>
            </a:pPr>
            <a:r>
              <a:rPr lang="es-CL" sz="2000" dirty="0"/>
              <a:t>transacciones en el mundo</a:t>
            </a:r>
            <a:endParaRPr lang="es-CL" dirty="0"/>
          </a:p>
        </p:txBody>
      </p:sp>
      <p:pic>
        <p:nvPicPr>
          <p:cNvPr id="2" name="Imagen 1">
            <a:extLst>
              <a:ext uri="{FF2B5EF4-FFF2-40B4-BE49-F238E27FC236}">
                <a16:creationId xmlns:a16="http://schemas.microsoft.com/office/drawing/2014/main" id="{AB595A54-5FDB-724D-B2D2-A619E71B5BE1}"/>
              </a:ext>
            </a:extLst>
          </p:cNvPr>
          <p:cNvPicPr>
            <a:picLocks noChangeAspect="1"/>
          </p:cNvPicPr>
          <p:nvPr/>
        </p:nvPicPr>
        <p:blipFill>
          <a:blip r:embed="rId3"/>
          <a:stretch>
            <a:fillRect/>
          </a:stretch>
        </p:blipFill>
        <p:spPr>
          <a:xfrm>
            <a:off x="5868144" y="2438400"/>
            <a:ext cx="3035300" cy="1981200"/>
          </a:xfrm>
          <a:prstGeom prst="rect">
            <a:avLst/>
          </a:prstGeom>
        </p:spPr>
      </p:pic>
    </p:spTree>
    <p:extLst>
      <p:ext uri="{BB962C8B-B14F-4D97-AF65-F5344CB8AC3E}">
        <p14:creationId xmlns:p14="http://schemas.microsoft.com/office/powerpoint/2010/main" val="381057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¿Qué es Data </a:t>
            </a:r>
            <a:r>
              <a:rPr lang="es-CL" dirty="0" err="1"/>
              <a:t>Science</a:t>
            </a:r>
            <a:r>
              <a:rPr lang="es-CL" dirty="0"/>
              <a:t>?</a:t>
            </a:r>
          </a:p>
        </p:txBody>
      </p:sp>
      <p:sp>
        <p:nvSpPr>
          <p:cNvPr id="3" name="Marcador de contenido 2"/>
          <p:cNvSpPr>
            <a:spLocks noGrp="1"/>
          </p:cNvSpPr>
          <p:nvPr>
            <p:ph idx="1"/>
          </p:nvPr>
        </p:nvSpPr>
        <p:spPr>
          <a:xfrm>
            <a:off x="457200" y="1124744"/>
            <a:ext cx="8229600" cy="4525963"/>
          </a:xfrm>
        </p:spPr>
        <p:txBody>
          <a:bodyPr>
            <a:normAutofit/>
          </a:bodyPr>
          <a:lstStyle/>
          <a:p>
            <a:pPr algn="just"/>
            <a:endParaRPr lang="es-ES" dirty="0"/>
          </a:p>
          <a:p>
            <a:pPr algn="just"/>
            <a:endParaRPr lang="es-ES" dirty="0"/>
          </a:p>
          <a:p>
            <a:pPr algn="just"/>
            <a:r>
              <a:rPr lang="es-ES" dirty="0"/>
              <a:t>Es un conjunto de técnicas (en un ambiente multidisciplinario) para analizar a partir de los datos lo que sucede en nuestro entorno.</a:t>
            </a:r>
          </a:p>
          <a:p>
            <a:pPr algn="just"/>
            <a:endParaRPr lang="es-ES" dirty="0"/>
          </a:p>
        </p:txBody>
      </p:sp>
      <p:pic>
        <p:nvPicPr>
          <p:cNvPr id="2050" name="Picture 2" descr="Resultado de imagen para data science">
            <a:extLst>
              <a:ext uri="{FF2B5EF4-FFF2-40B4-BE49-F238E27FC236}">
                <a16:creationId xmlns:a16="http://schemas.microsoft.com/office/drawing/2014/main" id="{101A3599-36BD-4900-80A3-134BAD05B0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3813084"/>
            <a:ext cx="4752528" cy="267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07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data science">
            <a:extLst>
              <a:ext uri="{FF2B5EF4-FFF2-40B4-BE49-F238E27FC236}">
                <a16:creationId xmlns:a16="http://schemas.microsoft.com/office/drawing/2014/main" id="{72D874BC-958F-4579-8DEA-06436D15D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76672"/>
            <a:ext cx="5943252" cy="5387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411387"/>
      </p:ext>
    </p:extLst>
  </p:cSld>
  <p:clrMapOvr>
    <a:masterClrMapping/>
  </p:clrMapOvr>
</p:sld>
</file>

<file path=ppt/theme/theme1.xml><?xml version="1.0" encoding="utf-8"?>
<a:theme xmlns:a="http://schemas.openxmlformats.org/drawingml/2006/main" name="Tema predetermin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13119</TotalTime>
  <Words>2150</Words>
  <Application>Microsoft Office PowerPoint</Application>
  <PresentationFormat>Presentación en pantalla (4:3)</PresentationFormat>
  <Paragraphs>349</Paragraphs>
  <Slides>65</Slides>
  <Notes>40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65</vt:i4>
      </vt:variant>
    </vt:vector>
  </HeadingPairs>
  <TitlesOfParts>
    <vt:vector size="72" baseType="lpstr">
      <vt:lpstr>Arial</vt:lpstr>
      <vt:lpstr>Arial Narrow</vt:lpstr>
      <vt:lpstr>Calibri</vt:lpstr>
      <vt:lpstr>Noto Sans Symbols</vt:lpstr>
      <vt:lpstr>StarSymbol</vt:lpstr>
      <vt:lpstr>Times New Roman</vt:lpstr>
      <vt:lpstr>Tema predeterminado</vt:lpstr>
      <vt:lpstr>Diplomado en Big Data y Ciencia de Datos para Negocios    Curso: Arquitectura e Infraestructura para Big Data y Data Science  </vt:lpstr>
      <vt:lpstr>Contenidos</vt:lpstr>
      <vt:lpstr>Fundamentos de big data y data science</vt:lpstr>
      <vt:lpstr>Big Data</vt:lpstr>
      <vt:lpstr>Big Data</vt:lpstr>
      <vt:lpstr>Big Data</vt:lpstr>
      <vt:lpstr>Big Data</vt:lpstr>
      <vt:lpstr>¿Qué es Data Science?</vt:lpstr>
      <vt:lpstr>Presentación de PowerPoint</vt:lpstr>
      <vt:lpstr>Proceso de Data Science</vt:lpstr>
      <vt:lpstr>Conceptos asociados a big data</vt:lpstr>
      <vt:lpstr>¿Cuándo hablamos correctamente de un proyecto de Big Data?</vt:lpstr>
      <vt:lpstr>Volumen</vt:lpstr>
      <vt:lpstr>Variedad</vt:lpstr>
      <vt:lpstr>Velocidad</vt:lpstr>
      <vt:lpstr>De 3 a 5V´s de Big Data</vt:lpstr>
      <vt:lpstr>5V´s de Big Data</vt:lpstr>
      <vt:lpstr>Conceptos asociados a Data science</vt:lpstr>
      <vt:lpstr>Inteligencia artificial</vt:lpstr>
      <vt:lpstr>Inteligencia artificial</vt:lpstr>
      <vt:lpstr>Inteligencia artificial</vt:lpstr>
      <vt:lpstr>Machine Learning</vt:lpstr>
      <vt:lpstr>Deep Learning</vt:lpstr>
      <vt:lpstr>Data Science</vt:lpstr>
      <vt:lpstr>¿Por qué están de moda?</vt:lpstr>
      <vt:lpstr>¿Por qué están de moda?</vt:lpstr>
      <vt:lpstr>Tecnologías asociadas a BIG Data y Data science</vt:lpstr>
      <vt:lpstr>¿Antes que eso?</vt:lpstr>
      <vt:lpstr>Presentación de PowerPoint</vt:lpstr>
      <vt:lpstr>Hadoop</vt:lpstr>
      <vt:lpstr>Hadoop</vt:lpstr>
      <vt:lpstr>Hadoop</vt:lpstr>
      <vt:lpstr>Ecosistema</vt:lpstr>
      <vt:lpstr>Aspectos relevantes de Hadoop</vt:lpstr>
      <vt:lpstr>Desventajas de Hadoop</vt:lpstr>
      <vt:lpstr>¿Cuándo conviene usarlo?</vt:lpstr>
      <vt:lpstr>SPARK</vt:lpstr>
      <vt:lpstr>Spark</vt:lpstr>
      <vt:lpstr>Apache Spark</vt:lpstr>
      <vt:lpstr>Apache Spark</vt:lpstr>
      <vt:lpstr>Procesamiento batch</vt:lpstr>
      <vt:lpstr>Procesamiento streaming</vt:lpstr>
      <vt:lpstr>Evolución de las tecnologías</vt:lpstr>
      <vt:lpstr>Complejidades de Big Data actualmente</vt:lpstr>
      <vt:lpstr>¿Qué Podemos hacer?</vt:lpstr>
      <vt:lpstr>Tecnologías cloud</vt:lpstr>
      <vt:lpstr>¿Qué son?</vt:lpstr>
      <vt:lpstr>¿Para qué nos sirve?</vt:lpstr>
      <vt:lpstr>Tipos de servicios</vt:lpstr>
      <vt:lpstr>On premises</vt:lpstr>
      <vt:lpstr>Infraestructura como Servicio</vt:lpstr>
      <vt:lpstr>Plataforma como Servicio</vt:lpstr>
      <vt:lpstr>Software como Servicio</vt:lpstr>
      <vt:lpstr>Tipos de servicios</vt:lpstr>
      <vt:lpstr>Tipos de servicios</vt:lpstr>
      <vt:lpstr>¿Qué Podemos hacer con esos servicios?</vt:lpstr>
      <vt:lpstr>Máquinas virtuales</vt:lpstr>
      <vt:lpstr>Máquinas virtuales</vt:lpstr>
      <vt:lpstr>Máquinas virtuales</vt:lpstr>
      <vt:lpstr>Contenedores</vt:lpstr>
      <vt:lpstr>Contenedores</vt:lpstr>
      <vt:lpstr>Contenedores</vt:lpstr>
      <vt:lpstr>Contenedores</vt:lpstr>
      <vt:lpstr>Máquinas virtuales vs. contenedores</vt:lpstr>
      <vt:lpstr>Fin Clase 1 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GEPUC</dc:title>
  <dc:creator>GEPUC</dc:creator>
  <cp:lastModifiedBy>Nestor Campos</cp:lastModifiedBy>
  <cp:revision>845</cp:revision>
  <cp:lastPrinted>2013-08-28T15:18:58Z</cp:lastPrinted>
  <dcterms:modified xsi:type="dcterms:W3CDTF">2020-06-22T20:37:10Z</dcterms:modified>
</cp:coreProperties>
</file>